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9"/>
  </p:notesMasterIdLst>
  <p:sldIdLst>
    <p:sldId id="256" r:id="rId5"/>
    <p:sldId id="268" r:id="rId6"/>
    <p:sldId id="274" r:id="rId7"/>
    <p:sldId id="275" r:id="rId8"/>
    <p:sldId id="258" r:id="rId9"/>
    <p:sldId id="276" r:id="rId10"/>
    <p:sldId id="260" r:id="rId11"/>
    <p:sldId id="277" r:id="rId12"/>
    <p:sldId id="262" r:id="rId13"/>
    <p:sldId id="273" r:id="rId14"/>
    <p:sldId id="264" r:id="rId15"/>
    <p:sldId id="278" r:id="rId16"/>
    <p:sldId id="266" r:id="rId17"/>
    <p:sldId id="267" r:id="rId18"/>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36006-0D84-4DC0-9D17-4ECBD30A3E3D}" v="1" dt="2024-09-03T18:08:47.3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89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1"/>
            <a:ext cx="5608320" cy="4183380"/>
          </a:xfrm>
          <a:prstGeom prst="rect">
            <a:avLst/>
          </a:prstGeom>
          <a:noFill/>
          <a:ln>
            <a:noFill/>
          </a:ln>
        </p:spPr>
        <p:txBody>
          <a:bodyPr spcFirstLastPara="1" wrap="square" lIns="93152" tIns="93152" rIns="93152" bIns="9315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1"/>
            <a:ext cx="5608320" cy="4183380"/>
          </a:xfrm>
          <a:prstGeom prst="rect">
            <a:avLst/>
          </a:prstGeom>
        </p:spPr>
        <p:txBody>
          <a:bodyPr spcFirstLastPara="1" wrap="square" lIns="93152" tIns="93152" rIns="93152" bIns="9315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701040" y="4415791"/>
            <a:ext cx="5608320" cy="4183380"/>
          </a:xfrm>
          <a:prstGeom prst="rect">
            <a:avLst/>
          </a:prstGeom>
        </p:spPr>
        <p:txBody>
          <a:bodyPr spcFirstLastPara="1" wrap="square" lIns="93152" tIns="93152" rIns="93152" bIns="93152" anchor="t" anchorCtr="0">
            <a:noAutofit/>
          </a:bodyPr>
          <a:lstStyle/>
          <a:p>
            <a:pPr marL="0" indent="0">
              <a:buNone/>
            </a:pPr>
            <a:endParaRPr/>
          </a:p>
        </p:txBody>
      </p:sp>
    </p:spTree>
    <p:extLst>
      <p:ext uri="{BB962C8B-B14F-4D97-AF65-F5344CB8AC3E}">
        <p14:creationId xmlns:p14="http://schemas.microsoft.com/office/powerpoint/2010/main" val="295356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1"/>
            <a:ext cx="5608320" cy="4183380"/>
          </a:xfrm>
          <a:prstGeom prst="rect">
            <a:avLst/>
          </a:prstGeom>
        </p:spPr>
        <p:txBody>
          <a:bodyPr spcFirstLastPara="1" wrap="square" lIns="93152" tIns="93152" rIns="93152" bIns="93152" anchor="t" anchorCtr="0">
            <a:noAutofit/>
          </a:bodyPr>
          <a:lstStyle/>
          <a:p>
            <a:pPr marL="0" indent="0">
              <a:buNone/>
            </a:pPr>
            <a:endParaRPr/>
          </a:p>
        </p:txBody>
      </p:sp>
    </p:spTree>
    <p:extLst>
      <p:ext uri="{BB962C8B-B14F-4D97-AF65-F5344CB8AC3E}">
        <p14:creationId xmlns:p14="http://schemas.microsoft.com/office/powerpoint/2010/main" val="228425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701040" y="4415791"/>
            <a:ext cx="5608320" cy="4183380"/>
          </a:xfrm>
          <a:prstGeom prst="rect">
            <a:avLst/>
          </a:prstGeom>
        </p:spPr>
        <p:txBody>
          <a:bodyPr spcFirstLastPara="1" wrap="square" lIns="93152" tIns="93152" rIns="93152" bIns="93152" anchor="t" anchorCtr="0">
            <a:noAutofit/>
          </a:bodyPr>
          <a:lstStyle/>
          <a:p>
            <a:pPr marL="0" indent="0">
              <a:buNone/>
            </a:pPr>
            <a:endParaRPr/>
          </a:p>
        </p:txBody>
      </p:sp>
    </p:spTree>
    <p:extLst>
      <p:ext uri="{BB962C8B-B14F-4D97-AF65-F5344CB8AC3E}">
        <p14:creationId xmlns:p14="http://schemas.microsoft.com/office/powerpoint/2010/main" val="348322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1"/>
            <a:ext cx="5608320" cy="4183380"/>
          </a:xfrm>
          <a:prstGeom prst="rect">
            <a:avLst/>
          </a:prstGeom>
        </p:spPr>
        <p:txBody>
          <a:bodyPr spcFirstLastPara="1" wrap="square" lIns="93152" tIns="93152" rIns="93152" bIns="93152" anchor="t" anchorCtr="0">
            <a:noAutofit/>
          </a:bodyPr>
          <a:lstStyle/>
          <a:p>
            <a:pPr marL="0" indent="0">
              <a:buNone/>
            </a:pPr>
            <a:endParaRPr/>
          </a:p>
        </p:txBody>
      </p:sp>
    </p:spTree>
    <p:extLst>
      <p:ext uri="{BB962C8B-B14F-4D97-AF65-F5344CB8AC3E}">
        <p14:creationId xmlns:p14="http://schemas.microsoft.com/office/powerpoint/2010/main" val="77909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701040" y="4415791"/>
            <a:ext cx="5608320" cy="4183380"/>
          </a:xfrm>
          <a:prstGeom prst="rect">
            <a:avLst/>
          </a:prstGeom>
        </p:spPr>
        <p:txBody>
          <a:bodyPr spcFirstLastPara="1" wrap="square" lIns="93152" tIns="93152" rIns="93152" bIns="93152" anchor="t" anchorCtr="0">
            <a:noAutofit/>
          </a:bodyPr>
          <a:lstStyle/>
          <a:p>
            <a:pPr marL="0" indent="0">
              <a:buNone/>
            </a:pPr>
            <a:endParaRPr/>
          </a:p>
        </p:txBody>
      </p:sp>
    </p:spTree>
    <p:extLst>
      <p:ext uri="{BB962C8B-B14F-4D97-AF65-F5344CB8AC3E}">
        <p14:creationId xmlns:p14="http://schemas.microsoft.com/office/powerpoint/2010/main" val="376350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701040" y="4415791"/>
            <a:ext cx="5608320" cy="4183380"/>
          </a:xfrm>
          <a:prstGeom prst="rect">
            <a:avLst/>
          </a:prstGeom>
        </p:spPr>
        <p:txBody>
          <a:bodyPr spcFirstLastPara="1" wrap="square" lIns="93152" tIns="93152" rIns="93152" bIns="93152" anchor="t" anchorCtr="0">
            <a:noAutofit/>
          </a:bodyPr>
          <a:lstStyle/>
          <a:p>
            <a:pPr marL="0" indent="0">
              <a:buNone/>
            </a:pPr>
            <a:endParaRPr/>
          </a:p>
        </p:txBody>
      </p:sp>
    </p:spTree>
    <p:extLst>
      <p:ext uri="{BB962C8B-B14F-4D97-AF65-F5344CB8AC3E}">
        <p14:creationId xmlns:p14="http://schemas.microsoft.com/office/powerpoint/2010/main" val="295447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62389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701040" y="4415791"/>
            <a:ext cx="5608320" cy="4183380"/>
          </a:xfrm>
          <a:prstGeom prst="rect">
            <a:avLst/>
          </a:prstGeom>
        </p:spPr>
        <p:txBody>
          <a:bodyPr spcFirstLastPara="1" wrap="square" lIns="93152" tIns="93152" rIns="93152" bIns="93152" anchor="t" anchorCtr="0">
            <a:noAutofit/>
          </a:bodyPr>
          <a:lstStyle/>
          <a:p>
            <a:pPr marL="0" indent="0">
              <a:buNone/>
            </a:pPr>
            <a:endParaRPr/>
          </a:p>
        </p:txBody>
      </p:sp>
    </p:spTree>
    <p:extLst>
      <p:ext uri="{BB962C8B-B14F-4D97-AF65-F5344CB8AC3E}">
        <p14:creationId xmlns:p14="http://schemas.microsoft.com/office/powerpoint/2010/main" val="312763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1"/>
            <a:ext cx="5608320" cy="4183380"/>
          </a:xfrm>
          <a:prstGeom prst="rect">
            <a:avLst/>
          </a:prstGeom>
        </p:spPr>
        <p:txBody>
          <a:bodyPr spcFirstLastPara="1" wrap="square" lIns="93152" tIns="93152" rIns="93152" bIns="93152" anchor="t" anchorCtr="0">
            <a:noAutofit/>
          </a:bodyPr>
          <a:lstStyle/>
          <a:p>
            <a:pPr marL="0" indent="0">
              <a:buNone/>
            </a:pPr>
            <a:endParaRPr/>
          </a:p>
        </p:txBody>
      </p:sp>
    </p:spTree>
    <p:extLst>
      <p:ext uri="{BB962C8B-B14F-4D97-AF65-F5344CB8AC3E}">
        <p14:creationId xmlns:p14="http://schemas.microsoft.com/office/powerpoint/2010/main" val="3658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701040" y="4415791"/>
            <a:ext cx="5608320" cy="4183380"/>
          </a:xfrm>
          <a:prstGeom prst="rect">
            <a:avLst/>
          </a:prstGeom>
        </p:spPr>
        <p:txBody>
          <a:bodyPr spcFirstLastPara="1" wrap="square" lIns="93152" tIns="93152" rIns="93152" bIns="93152" anchor="t" anchorCtr="0">
            <a:noAutofit/>
          </a:bodyPr>
          <a:lstStyle/>
          <a:p>
            <a:pPr marL="0" indent="0">
              <a:buNone/>
            </a:pPr>
            <a:endParaRPr/>
          </a:p>
        </p:txBody>
      </p:sp>
    </p:spTree>
    <p:extLst>
      <p:ext uri="{BB962C8B-B14F-4D97-AF65-F5344CB8AC3E}">
        <p14:creationId xmlns:p14="http://schemas.microsoft.com/office/powerpoint/2010/main" val="36037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1"/>
            <a:ext cx="5608320" cy="4183380"/>
          </a:xfrm>
          <a:prstGeom prst="rect">
            <a:avLst/>
          </a:prstGeom>
        </p:spPr>
        <p:txBody>
          <a:bodyPr spcFirstLastPara="1" wrap="square" lIns="93152" tIns="93152" rIns="93152" bIns="93152" anchor="t" anchorCtr="0">
            <a:noAutofit/>
          </a:bodyPr>
          <a:lstStyle/>
          <a:p>
            <a:pPr marL="0" indent="0">
              <a:buNone/>
            </a:pPr>
            <a:endParaRPr/>
          </a:p>
        </p:txBody>
      </p:sp>
    </p:spTree>
    <p:extLst>
      <p:ext uri="{BB962C8B-B14F-4D97-AF65-F5344CB8AC3E}">
        <p14:creationId xmlns:p14="http://schemas.microsoft.com/office/powerpoint/2010/main" val="285580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701040" y="4415791"/>
            <a:ext cx="5608320" cy="4183380"/>
          </a:xfrm>
          <a:prstGeom prst="rect">
            <a:avLst/>
          </a:prstGeom>
        </p:spPr>
        <p:txBody>
          <a:bodyPr spcFirstLastPara="1" wrap="square" lIns="93152" tIns="93152" rIns="93152" bIns="93152" anchor="t" anchorCtr="0">
            <a:noAutofit/>
          </a:bodyPr>
          <a:lstStyle/>
          <a:p>
            <a:pPr marL="0" indent="0">
              <a:buNone/>
            </a:pPr>
            <a:endParaRPr/>
          </a:p>
        </p:txBody>
      </p:sp>
    </p:spTree>
    <p:extLst>
      <p:ext uri="{BB962C8B-B14F-4D97-AF65-F5344CB8AC3E}">
        <p14:creationId xmlns:p14="http://schemas.microsoft.com/office/powerpoint/2010/main" val="292875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1"/>
            <a:ext cx="5608320" cy="4183380"/>
          </a:xfrm>
          <a:prstGeom prst="rect">
            <a:avLst/>
          </a:prstGeom>
        </p:spPr>
        <p:txBody>
          <a:bodyPr spcFirstLastPara="1" wrap="square" lIns="93152" tIns="93152" rIns="93152" bIns="93152" anchor="t" anchorCtr="0">
            <a:noAutofit/>
          </a:bodyPr>
          <a:lstStyle/>
          <a:p>
            <a:pPr marL="0" indent="0">
              <a:buNone/>
            </a:pPr>
            <a:endParaRPr/>
          </a:p>
        </p:txBody>
      </p:sp>
    </p:spTree>
    <p:extLst>
      <p:ext uri="{BB962C8B-B14F-4D97-AF65-F5344CB8AC3E}">
        <p14:creationId xmlns:p14="http://schemas.microsoft.com/office/powerpoint/2010/main" val="267367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90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189" lvl="0" indent="-342892" algn="ctr">
              <a:spcBef>
                <a:spcPts val="0"/>
              </a:spcBef>
              <a:spcAft>
                <a:spcPts val="0"/>
              </a:spcAft>
              <a:buSzPts val="1800"/>
              <a:buChar char="●"/>
              <a:defRPr/>
            </a:lvl1pPr>
            <a:lvl2pPr marL="914378"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2"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189" lvl="0" indent="-304793">
              <a:spcBef>
                <a:spcPts val="0"/>
              </a:spcBef>
              <a:spcAft>
                <a:spcPts val="0"/>
              </a:spcAft>
              <a:buSzPts val="1200"/>
              <a:buChar char="●"/>
              <a:defRPr sz="12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0" r:id="rId3"/>
    <p:sldLayoutId id="2147483661" r:id="rId4"/>
    <p:sldLayoutId id="2147483650" r:id="rId5"/>
    <p:sldLayoutId id="2147483651" r:id="rId6"/>
    <p:sldLayoutId id="2147483652" r:id="rId7"/>
    <p:sldLayoutId id="2147483662" r:id="rId8"/>
    <p:sldLayoutId id="2147483653" r:id="rId9"/>
    <p:sldLayoutId id="2147483654" r:id="rId10"/>
    <p:sldLayoutId id="2147483663" r:id="rId11"/>
    <p:sldLayoutId id="2147483664" r:id="rId12"/>
    <p:sldLayoutId id="2147483665" r:id="rId13"/>
    <p:sldLayoutId id="2147483655" r:id="rId14"/>
    <p:sldLayoutId id="2147483656" r:id="rId15"/>
    <p:sldLayoutId id="214748365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368100" y="204700"/>
            <a:ext cx="2184300" cy="672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Walter Moses Burton Elementary</a:t>
            </a:r>
            <a:endParaRPr sz="900" b="1" dirty="0"/>
          </a:p>
          <a:p>
            <a:pPr marL="0" lvl="0" indent="0" algn="ctr">
              <a:spcBef>
                <a:spcPts val="0"/>
              </a:spcBef>
              <a:spcAft>
                <a:spcPts val="0"/>
              </a:spcAft>
              <a:buNone/>
            </a:pPr>
            <a:r>
              <a:rPr lang="en" sz="900" b="1" dirty="0"/>
              <a:t>Family School Compact</a:t>
            </a:r>
            <a:endParaRPr sz="900" b="1" dirty="0"/>
          </a:p>
          <a:p>
            <a:pPr marL="0" lvl="0" indent="0" algn="ctr">
              <a:spcBef>
                <a:spcPts val="0"/>
              </a:spcBef>
              <a:spcAft>
                <a:spcPts val="0"/>
              </a:spcAft>
              <a:buNone/>
            </a:pPr>
            <a:r>
              <a:rPr lang="en" sz="900" b="1" dirty="0"/>
              <a:t>Pre-Kindergarten</a:t>
            </a:r>
            <a:endParaRPr sz="900" b="1" dirty="0"/>
          </a:p>
          <a:p>
            <a:pPr algn="ctr"/>
            <a:r>
              <a:rPr lang="en" sz="900" b="1" dirty="0"/>
              <a:t>24-25 School Year</a:t>
            </a:r>
            <a:endParaRPr sz="900" b="1" dirty="0"/>
          </a:p>
        </p:txBody>
      </p:sp>
      <p:sp>
        <p:nvSpPr>
          <p:cNvPr id="56" name="Google Shape;56;p13"/>
          <p:cNvSpPr txBox="1"/>
          <p:nvPr/>
        </p:nvSpPr>
        <p:spPr>
          <a:xfrm>
            <a:off x="3059450" y="1845700"/>
            <a:ext cx="2952300" cy="1530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a:t>Mission Statement</a:t>
            </a:r>
          </a:p>
          <a:p>
            <a:pPr marL="0" lvl="0" indent="0" algn="ctr">
              <a:spcBef>
                <a:spcPts val="0"/>
              </a:spcBef>
              <a:spcAft>
                <a:spcPts val="0"/>
              </a:spcAft>
              <a:buNone/>
            </a:pPr>
            <a:endParaRPr sz="900" b="1"/>
          </a:p>
          <a:p>
            <a:pPr marL="0" lvl="0" indent="0" algn="ctr">
              <a:spcBef>
                <a:spcPts val="0"/>
              </a:spcBef>
              <a:spcAft>
                <a:spcPts val="0"/>
              </a:spcAft>
              <a:buNone/>
            </a:pPr>
            <a:r>
              <a:rPr lang="en-US" sz="900"/>
              <a:t>At Burton Elementary, we are an academic force that partners with parents to guide a community of learners toward reaching their full potential by being committed to service and setting high expectations for academic excellence.   </a:t>
            </a:r>
            <a:endParaRPr sz="900"/>
          </a:p>
        </p:txBody>
      </p:sp>
      <p:sp>
        <p:nvSpPr>
          <p:cNvPr id="57" name="Google Shape;57;p13"/>
          <p:cNvSpPr txBox="1"/>
          <p:nvPr/>
        </p:nvSpPr>
        <p:spPr>
          <a:xfrm>
            <a:off x="3510650" y="3947950"/>
            <a:ext cx="2049900" cy="95535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dirty="0"/>
              <a:t>1625 Hunter Green Lane</a:t>
            </a:r>
            <a:endParaRPr sz="700" dirty="0"/>
          </a:p>
          <a:p>
            <a:pPr marL="0" lvl="0" indent="0" algn="ctr" rtl="0">
              <a:spcBef>
                <a:spcPts val="0"/>
              </a:spcBef>
              <a:spcAft>
                <a:spcPts val="0"/>
              </a:spcAft>
              <a:buNone/>
            </a:pPr>
            <a:r>
              <a:rPr lang="en" sz="700" dirty="0"/>
              <a:t>Fresno, TX 77545</a:t>
            </a:r>
            <a:endParaRPr sz="700" dirty="0"/>
          </a:p>
          <a:p>
            <a:pPr marL="0" lvl="0" indent="0" algn="ctr">
              <a:spcBef>
                <a:spcPts val="0"/>
              </a:spcBef>
              <a:spcAft>
                <a:spcPts val="0"/>
              </a:spcAft>
              <a:buNone/>
            </a:pPr>
            <a:r>
              <a:rPr lang="en" sz="700" dirty="0"/>
              <a:t>281-634-5050</a:t>
            </a:r>
            <a:endParaRPr sz="700" dirty="0"/>
          </a:p>
          <a:p>
            <a:pPr lvl="0" algn="ctr"/>
            <a:r>
              <a:rPr lang="en-US" sz="700" dirty="0">
                <a:hlinkClick r:id="rId3"/>
              </a:rPr>
              <a:t>https://www.fortbendisd.com/Page/46352</a:t>
            </a:r>
            <a:endParaRPr lang="en-US" sz="700" dirty="0"/>
          </a:p>
          <a:p>
            <a:pPr lvl="0" algn="ctr"/>
            <a:endParaRPr lang="en-US" sz="700" dirty="0"/>
          </a:p>
          <a:p>
            <a:pPr lvl="0" algn="ctr"/>
            <a:r>
              <a:rPr lang="fr-FR" sz="700" dirty="0"/>
              <a:t>Charles, Kimberly, Principal
Colter, Michelle  Assistant Principal</a:t>
            </a:r>
            <a:endParaRPr dirty="0"/>
          </a:p>
        </p:txBody>
      </p:sp>
      <p:sp>
        <p:nvSpPr>
          <p:cNvPr id="58" name="Google Shape;58;p13"/>
          <p:cNvSpPr txBox="1"/>
          <p:nvPr/>
        </p:nvSpPr>
        <p:spPr>
          <a:xfrm>
            <a:off x="355200" y="204700"/>
            <a:ext cx="2690100" cy="270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What is a Family School Compact?-</a:t>
            </a:r>
            <a:r>
              <a:rPr lang="en" sz="800"/>
              <a:t>A Family-School Compact is an action plan to enhance schools and promote student success.</a:t>
            </a:r>
            <a:endParaRPr sz="800"/>
          </a:p>
          <a:p>
            <a:pPr marL="0" lvl="0" indent="0" rtl="0">
              <a:spcBef>
                <a:spcPts val="0"/>
              </a:spcBef>
              <a:spcAft>
                <a:spcPts val="0"/>
              </a:spcAft>
              <a:buClr>
                <a:schemeClr val="dk1"/>
              </a:buClr>
              <a:buSzPts val="1100"/>
              <a:buFont typeface="Arial"/>
              <a:buNone/>
            </a:pPr>
            <a:r>
              <a:rPr lang="en" sz="800"/>
              <a:t>The Family-School Compact describes how Burton Elementary and families can work together to help children achieve the State’s high standards. It outlines how parents, the school staff, and students will share responsibility for improved student academic achievement. Compacts are discussed with parents/guardians and students during Parent/Teacher conferences. This is when compacts are shared and teachers discuss the details of the teacher, parent and student roles as outlined in the compact. Feedback, and request for any additional support, are welcome at any time. Our Compact describes what the school will provide to students and parents, how communication will take place, and how teachers will help students develop necessary skills. It outlines what strategies families can use at home to support their child’s learning. These components are linked to our Campus Improvement Plan (CIP).</a:t>
            </a:r>
            <a:endParaRPr sz="800"/>
          </a:p>
          <a:p>
            <a:pPr marL="0" lvl="0" indent="0">
              <a:spcBef>
                <a:spcPts val="0"/>
              </a:spcBef>
              <a:spcAft>
                <a:spcPts val="0"/>
              </a:spcAft>
              <a:buNone/>
            </a:pPr>
            <a:endParaRPr sz="1000"/>
          </a:p>
        </p:txBody>
      </p:sp>
      <p:sp>
        <p:nvSpPr>
          <p:cNvPr id="59" name="Google Shape;59;p13"/>
          <p:cNvSpPr txBox="1"/>
          <p:nvPr/>
        </p:nvSpPr>
        <p:spPr>
          <a:xfrm>
            <a:off x="310225" y="2935175"/>
            <a:ext cx="2621700" cy="210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b="1"/>
              <a:t>Jointly Developed</a:t>
            </a:r>
            <a:r>
              <a:rPr lang="en" sz="800"/>
              <a:t>-Parents, staff, and students of Burton Elementary contributed to the development of this compact. Feedback from surveys, input at meetings, and evaluation of current parent involvement practices were all considered. Meetings are held each year to review the compact and to make necessary changes. The compact ensures that students are provided with the best opportunity for academic achievement by the school and family working together. Parents are welcome to contribute comments at any time as the compact will be referenced throughout the year. </a:t>
            </a:r>
            <a:endParaRPr sz="800"/>
          </a:p>
        </p:txBody>
      </p:sp>
      <p:sp>
        <p:nvSpPr>
          <p:cNvPr id="60" name="Google Shape;60;p13"/>
          <p:cNvSpPr txBox="1"/>
          <p:nvPr/>
        </p:nvSpPr>
        <p:spPr>
          <a:xfrm>
            <a:off x="3369973" y="3017613"/>
            <a:ext cx="2507100" cy="967086"/>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 sz="1000" b="1"/>
              <a:t>Vision</a:t>
            </a:r>
            <a:endParaRPr sz="1000" b="1"/>
          </a:p>
          <a:p>
            <a:pPr marL="0" lvl="0" indent="0" algn="ctr">
              <a:spcBef>
                <a:spcPts val="0"/>
              </a:spcBef>
              <a:spcAft>
                <a:spcPts val="0"/>
              </a:spcAft>
              <a:buNone/>
            </a:pPr>
            <a:r>
              <a:rPr lang="en-US" sz="900"/>
              <a:t>At Burton Elementary, every child will be inspired and motivated to become a life-long learner and productive citizen in our society.  </a:t>
            </a:r>
            <a:endParaRPr sz="900"/>
          </a:p>
        </p:txBody>
      </p:sp>
      <p:sp>
        <p:nvSpPr>
          <p:cNvPr id="61" name="Google Shape;61;p13"/>
          <p:cNvSpPr txBox="1"/>
          <p:nvPr/>
        </p:nvSpPr>
        <p:spPr>
          <a:xfrm>
            <a:off x="6343375" y="113250"/>
            <a:ext cx="2378100" cy="2710754"/>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Building Partnerships</a:t>
            </a:r>
            <a:r>
              <a:rPr lang="en" sz="800" dirty="0"/>
              <a:t>-Burton Elementary is committed to providing families with resources and opportunities for learning in order to assist parents in working with their child.</a:t>
            </a:r>
            <a:endParaRPr sz="800" dirty="0"/>
          </a:p>
          <a:p>
            <a:pPr>
              <a:buClr>
                <a:schemeClr val="dk1"/>
              </a:buClr>
              <a:buSzPts val="1100"/>
            </a:pPr>
            <a:r>
              <a:rPr lang="en" sz="800" dirty="0"/>
              <a:t>Our Parent Resource Center is located in Extended Day Room and offers educational games, books and other materials available for parents to borrow for free. In addition, we also have computers with internet access available for parent use. </a:t>
            </a:r>
            <a:r>
              <a:rPr lang="en" sz="800" b="1" dirty="0"/>
              <a:t>The parent resource center is open every school day, from 9:00 a.m. to 2:00 p.m.</a:t>
            </a:r>
          </a:p>
          <a:p>
            <a:pPr marL="0" lvl="0" indent="0">
              <a:spcBef>
                <a:spcPts val="0"/>
              </a:spcBef>
              <a:spcAft>
                <a:spcPts val="0"/>
              </a:spcAft>
              <a:buClr>
                <a:schemeClr val="dk1"/>
              </a:buClr>
              <a:buSzPts val="1100"/>
              <a:buFont typeface="Arial"/>
              <a:buNone/>
            </a:pPr>
            <a:endParaRPr sz="800" dirty="0"/>
          </a:p>
          <a:p>
            <a:pPr marL="0" lvl="0" indent="0">
              <a:spcBef>
                <a:spcPts val="0"/>
              </a:spcBef>
              <a:spcAft>
                <a:spcPts val="0"/>
              </a:spcAft>
              <a:buClr>
                <a:schemeClr val="dk1"/>
              </a:buClr>
              <a:buSzPts val="1100"/>
              <a:buFont typeface="Arial"/>
              <a:buNone/>
            </a:pPr>
            <a:r>
              <a:rPr lang="en" sz="800" dirty="0"/>
              <a:t>A variety of Parent Involvement opportunities and Family Learning Nights are offered throughout the year, providing information on topics such as helping your child in Math and Reading, Understanding Tests and Assessments, Grade Level Learning Expectations, Helping with Homework, and more. </a:t>
            </a:r>
            <a:endParaRPr sz="800"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6407875" y="2824004"/>
            <a:ext cx="2313600" cy="207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Communication About Student Learning</a:t>
            </a:r>
            <a:r>
              <a:rPr lang="en" sz="800" dirty="0"/>
              <a:t>-</a:t>
            </a:r>
            <a:endParaRPr sz="800" dirty="0"/>
          </a:p>
          <a:p>
            <a:pPr>
              <a:buClr>
                <a:schemeClr val="dk1"/>
              </a:buClr>
              <a:buSzPts val="1100"/>
            </a:pPr>
            <a:r>
              <a:rPr lang="en" sz="800" dirty="0"/>
              <a:t>Burton Elementary recognizes the importance of frequent, consistent and specific communication with parents. Parent-Teacher Conferences will take place in the fall and spring of the 24-25 school year. Student Report Cards are issued every nine weeks, in addition to progress reports after the 4</a:t>
            </a:r>
            <a:r>
              <a:rPr lang="en" sz="800" baseline="30000" dirty="0"/>
              <a:t>th</a:t>
            </a:r>
            <a:r>
              <a:rPr lang="en" sz="800" dirty="0"/>
              <a:t> week of each nine weeks. Campus information may be accessed through Skyward Family Access, as well as, Schoology. </a:t>
            </a:r>
            <a:r>
              <a:rPr lang="en" sz="800" b="1" dirty="0"/>
              <a:t>Volunteering will be offered throughout the year. </a:t>
            </a:r>
            <a:r>
              <a:rPr lang="en" sz="800" b="1" i="1" dirty="0"/>
              <a:t>Please contact Verenis Villasana  for volunteer opportunities at 281-634-3129 or Verenis.villasana@fortbendisd.gov</a:t>
            </a:r>
            <a:endParaRPr sz="800" b="1" i="1" dirty="0"/>
          </a:p>
          <a:p>
            <a:pPr marL="0" lvl="0" indent="0">
              <a:spcBef>
                <a:spcPts val="0"/>
              </a:spcBef>
              <a:spcAft>
                <a:spcPts val="0"/>
              </a:spcAft>
              <a:buNone/>
            </a:pP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275" y="896437"/>
            <a:ext cx="1245704" cy="9301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202457" y="165595"/>
            <a:ext cx="2749200" cy="4542412"/>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b="1" dirty="0"/>
              <a:t>Goals for Student Achievement</a:t>
            </a:r>
            <a:endParaRPr sz="700" b="1" dirty="0"/>
          </a:p>
          <a:p>
            <a:pPr marL="0" lvl="0" indent="0" algn="ctr">
              <a:spcBef>
                <a:spcPts val="0"/>
              </a:spcBef>
              <a:spcAft>
                <a:spcPts val="0"/>
              </a:spcAft>
              <a:buNone/>
            </a:pPr>
            <a:endParaRPr lang="en" sz="700" b="1" dirty="0"/>
          </a:p>
          <a:p>
            <a:pPr marL="0" lvl="0" indent="0" algn="ctr">
              <a:spcBef>
                <a:spcPts val="0"/>
              </a:spcBef>
              <a:spcAft>
                <a:spcPts val="0"/>
              </a:spcAft>
              <a:buNone/>
            </a:pPr>
            <a:r>
              <a:rPr lang="en" sz="700" b="1" dirty="0"/>
              <a:t>24-25 District Goals</a:t>
            </a:r>
            <a:endParaRPr sz="700" b="1" dirty="0"/>
          </a:p>
          <a:p>
            <a:pPr marL="0" lvl="0" indent="0">
              <a:spcBef>
                <a:spcPts val="0"/>
              </a:spcBef>
              <a:spcAft>
                <a:spcPts val="0"/>
              </a:spcAft>
              <a:buClr>
                <a:schemeClr val="dk1"/>
              </a:buClr>
              <a:buSzPts val="1100"/>
              <a:buFont typeface="Arial"/>
              <a:buNone/>
            </a:pPr>
            <a:r>
              <a:rPr lang="en" sz="700" b="1" dirty="0"/>
              <a:t>Goal 1: </a:t>
            </a:r>
            <a:r>
              <a:rPr lang="en" sz="700" dirty="0"/>
              <a:t>Fort Bend ISD will provide an equitable learning environment that provides all students access to the FBISD</a:t>
            </a:r>
            <a:endParaRPr sz="700" dirty="0"/>
          </a:p>
          <a:p>
            <a:pPr marL="0" lvl="0" indent="0">
              <a:spcBef>
                <a:spcPts val="0"/>
              </a:spcBef>
              <a:spcAft>
                <a:spcPts val="0"/>
              </a:spcAft>
              <a:buNone/>
            </a:pPr>
            <a:r>
              <a:rPr lang="en" sz="700" dirty="0"/>
              <a:t>Curriculum.</a:t>
            </a:r>
            <a:endParaRPr sz="700" dirty="0"/>
          </a:p>
          <a:p>
            <a:pPr marL="0" lvl="0" indent="0">
              <a:spcBef>
                <a:spcPts val="0"/>
              </a:spcBef>
              <a:spcAft>
                <a:spcPts val="0"/>
              </a:spcAft>
              <a:buNone/>
            </a:pPr>
            <a:r>
              <a:rPr lang="en" sz="700" b="1" dirty="0"/>
              <a:t>Goal 2: </a:t>
            </a:r>
            <a:r>
              <a:rPr lang="en" sz="700" dirty="0"/>
              <a:t>Fort Bend ISD will ensure students own and are responsible for their learning, behavior, and progress through the</a:t>
            </a:r>
            <a:endParaRPr sz="700" dirty="0"/>
          </a:p>
          <a:p>
            <a:pPr marL="0" lvl="0" indent="0">
              <a:spcBef>
                <a:spcPts val="0"/>
              </a:spcBef>
              <a:spcAft>
                <a:spcPts val="0"/>
              </a:spcAft>
              <a:buNone/>
            </a:pPr>
            <a:r>
              <a:rPr lang="en" sz="700" dirty="0"/>
              <a:t>FBISD curriculum.</a:t>
            </a:r>
            <a:endParaRPr sz="700" dirty="0"/>
          </a:p>
          <a:p>
            <a:pPr marL="0" lvl="0" indent="0">
              <a:spcBef>
                <a:spcPts val="0"/>
              </a:spcBef>
              <a:spcAft>
                <a:spcPts val="0"/>
              </a:spcAft>
              <a:buNone/>
            </a:pPr>
            <a:r>
              <a:rPr lang="en" sz="700" b="1" dirty="0"/>
              <a:t>Goal 3:</a:t>
            </a:r>
            <a:r>
              <a:rPr lang="en" sz="700" dirty="0"/>
              <a:t> Fort Bend ISD will provide an inclusive, collaborative, and fluid learning environment with opportunities for both</a:t>
            </a:r>
            <a:endParaRPr sz="700" dirty="0"/>
          </a:p>
          <a:p>
            <a:pPr marL="0" lvl="0" indent="0">
              <a:spcBef>
                <a:spcPts val="0"/>
              </a:spcBef>
              <a:spcAft>
                <a:spcPts val="0"/>
              </a:spcAft>
              <a:buNone/>
            </a:pPr>
            <a:r>
              <a:rPr lang="en" sz="700" dirty="0"/>
              <a:t>risk-taking and success.</a:t>
            </a:r>
            <a:endParaRPr sz="700" dirty="0"/>
          </a:p>
          <a:p>
            <a:pPr marL="0" lvl="0" indent="0">
              <a:spcBef>
                <a:spcPts val="0"/>
              </a:spcBef>
              <a:spcAft>
                <a:spcPts val="0"/>
              </a:spcAft>
              <a:buNone/>
            </a:pPr>
            <a:r>
              <a:rPr lang="en" sz="700" b="1" dirty="0"/>
              <a:t>Goal 4</a:t>
            </a:r>
            <a:r>
              <a:rPr lang="en" sz="700" dirty="0"/>
              <a:t>: Fort Bend ISD will develop students' social-emotional, academic, literacy, language, and life skills in a safe and</a:t>
            </a:r>
            <a:endParaRPr sz="700" dirty="0"/>
          </a:p>
          <a:p>
            <a:pPr marL="0" lvl="0" indent="0">
              <a:spcBef>
                <a:spcPts val="0"/>
              </a:spcBef>
              <a:spcAft>
                <a:spcPts val="0"/>
              </a:spcAft>
              <a:buNone/>
            </a:pPr>
            <a:r>
              <a:rPr lang="en" sz="700" dirty="0"/>
              <a:t>secure Collaborative Community at every school.</a:t>
            </a:r>
            <a:endParaRPr sz="700" dirty="0"/>
          </a:p>
          <a:p>
            <a:pPr marL="0" lvl="0" indent="0" algn="ctr" rtl="0">
              <a:spcBef>
                <a:spcPts val="0"/>
              </a:spcBef>
              <a:spcAft>
                <a:spcPts val="0"/>
              </a:spcAft>
              <a:buNone/>
            </a:pPr>
            <a:endParaRPr lang="en-US" sz="700" b="1" dirty="0"/>
          </a:p>
          <a:p>
            <a:pPr marL="0" lvl="0" indent="0" algn="ctr" rtl="0">
              <a:spcBef>
                <a:spcPts val="0"/>
              </a:spcBef>
              <a:spcAft>
                <a:spcPts val="0"/>
              </a:spcAft>
              <a:buNone/>
            </a:pPr>
            <a:endParaRPr lang="en-US" sz="700" b="1" dirty="0"/>
          </a:p>
          <a:p>
            <a:pPr marL="0" lvl="0" indent="0" algn="ctr" rtl="0">
              <a:spcBef>
                <a:spcPts val="0"/>
              </a:spcBef>
              <a:spcAft>
                <a:spcPts val="0"/>
              </a:spcAft>
              <a:buNone/>
            </a:pPr>
            <a:endParaRPr sz="700" b="1" dirty="0"/>
          </a:p>
          <a:p>
            <a:pPr marL="0" lvl="0" indent="0" algn="ctr">
              <a:spcBef>
                <a:spcPts val="0"/>
              </a:spcBef>
              <a:spcAft>
                <a:spcPts val="0"/>
              </a:spcAft>
              <a:buNone/>
            </a:pPr>
            <a:r>
              <a:rPr lang="en" sz="700" b="1" dirty="0"/>
              <a:t>Burton Elementary Campus Goals</a:t>
            </a:r>
          </a:p>
          <a:p>
            <a:pPr marL="0" lvl="0" indent="0" algn="ctr">
              <a:spcBef>
                <a:spcPts val="0"/>
              </a:spcBef>
              <a:spcAft>
                <a:spcPts val="0"/>
              </a:spcAft>
              <a:buNone/>
            </a:pPr>
            <a:endParaRPr sz="700" b="1" dirty="0"/>
          </a:p>
          <a:p>
            <a:pPr marL="0" lvl="0" indent="0">
              <a:spcBef>
                <a:spcPts val="0"/>
              </a:spcBef>
              <a:spcAft>
                <a:spcPts val="0"/>
              </a:spcAft>
              <a:buNone/>
            </a:pPr>
            <a:r>
              <a:rPr lang="en" sz="700" dirty="0"/>
              <a:t>By May 2025, </a:t>
            </a:r>
            <a:r>
              <a:rPr lang="en-US" sz="700" dirty="0"/>
              <a:t>Burton Elementary will ensure that at least 50% of all students will meet grade level standards in reading and math as demonstrated on STAAR, DRA, or Renaissance 360 assessments</a:t>
            </a:r>
            <a:r>
              <a:rPr lang="en" sz="700" dirty="0"/>
              <a:t>.</a:t>
            </a:r>
            <a:endParaRPr sz="700" dirty="0"/>
          </a:p>
          <a:p>
            <a:pPr marL="0" lvl="0" indent="0">
              <a:spcBef>
                <a:spcPts val="0"/>
              </a:spcBef>
              <a:spcAft>
                <a:spcPts val="0"/>
              </a:spcAft>
              <a:buNone/>
            </a:pPr>
            <a:endParaRPr sz="700" dirty="0"/>
          </a:p>
          <a:p>
            <a:pPr marL="0" lvl="0" indent="0">
              <a:spcBef>
                <a:spcPts val="0"/>
              </a:spcBef>
              <a:spcAft>
                <a:spcPts val="0"/>
              </a:spcAft>
              <a:buNone/>
            </a:pPr>
            <a:r>
              <a:rPr lang="en" sz="700" dirty="0"/>
              <a:t>By May 2025, Burton Elementary fifth grade students approaching grade level standards in science will increase from 35% to at least 50% as demonstrated on STAAR and grade-level assessments.</a:t>
            </a:r>
            <a:endParaRPr sz="700" dirty="0"/>
          </a:p>
          <a:p>
            <a:pPr marL="0" lvl="0" indent="0">
              <a:spcBef>
                <a:spcPts val="0"/>
              </a:spcBef>
              <a:spcAft>
                <a:spcPts val="0"/>
              </a:spcAft>
              <a:buNone/>
            </a:pPr>
            <a:endParaRPr sz="700" dirty="0"/>
          </a:p>
          <a:p>
            <a:pPr marL="0" lvl="0" indent="0">
              <a:spcBef>
                <a:spcPts val="0"/>
              </a:spcBef>
              <a:spcAft>
                <a:spcPts val="0"/>
              </a:spcAft>
              <a:buNone/>
            </a:pPr>
            <a:r>
              <a:rPr lang="en" sz="700" dirty="0"/>
              <a:t>By May 2025, Burton Elementary will improve the campus climate and culture by consistently implementing a positive classroom behavior system (PBIS), thereby increasing student engagement and ownership of their learning and behavior as demonstrated by a decrease in ISS and OSS discipline placements.  </a:t>
            </a:r>
            <a:endParaRPr sz="700" dirty="0"/>
          </a:p>
          <a:p>
            <a:pPr marL="0" lvl="0" indent="0">
              <a:spcBef>
                <a:spcPts val="0"/>
              </a:spcBef>
              <a:spcAft>
                <a:spcPts val="0"/>
              </a:spcAft>
              <a:buNone/>
            </a:pPr>
            <a:endParaRPr sz="700" dirty="0"/>
          </a:p>
          <a:p>
            <a:pPr marL="0" lvl="0" indent="0">
              <a:spcBef>
                <a:spcPts val="0"/>
              </a:spcBef>
              <a:spcAft>
                <a:spcPts val="0"/>
              </a:spcAft>
              <a:buNone/>
            </a:pPr>
            <a:r>
              <a:rPr lang="en" sz="700" dirty="0"/>
              <a:t>By May 2025, at least 30% of Burton Elementary students will participate in extracurriculur activities in orer to increase servant leadership, school and community pride, and student ownership of academics and behvior.  </a:t>
            </a:r>
            <a:endParaRPr sz="700" dirty="0"/>
          </a:p>
          <a:p>
            <a:pPr marL="0" lvl="0" indent="0">
              <a:spcBef>
                <a:spcPts val="0"/>
              </a:spcBef>
              <a:spcAft>
                <a:spcPts val="0"/>
              </a:spcAft>
              <a:buNone/>
            </a:pPr>
            <a:endParaRPr sz="700" dirty="0"/>
          </a:p>
          <a:p>
            <a:pPr marL="0" lvl="0" indent="0">
              <a:spcBef>
                <a:spcPts val="0"/>
              </a:spcBef>
              <a:spcAft>
                <a:spcPts val="0"/>
              </a:spcAft>
              <a:buNone/>
            </a:pPr>
            <a:endParaRPr sz="700"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
        <p:nvSpPr>
          <p:cNvPr id="69" name="Google Shape;69;p14"/>
          <p:cNvSpPr txBox="1"/>
          <p:nvPr/>
        </p:nvSpPr>
        <p:spPr>
          <a:xfrm>
            <a:off x="3412273" y="226225"/>
            <a:ext cx="2473652" cy="2761858"/>
          </a:xfrm>
          <a:prstGeom prst="rect">
            <a:avLst/>
          </a:prstGeom>
          <a:solidFill>
            <a:schemeClr val="bg1"/>
          </a:solidFill>
          <a:ln>
            <a:noFill/>
          </a:ln>
        </p:spPr>
        <p:txBody>
          <a:bodyPr spcFirstLastPara="1" wrap="square" lIns="91425" tIns="91425" rIns="91425" bIns="91425" anchor="t" anchorCtr="0">
            <a:noAutofit/>
          </a:bodyPr>
          <a:lstStyle/>
          <a:p>
            <a:pPr algn="ctr"/>
            <a:r>
              <a:rPr lang="en" sz="900" b="1" dirty="0"/>
              <a:t>In the 3rd Grade Classroom</a:t>
            </a:r>
            <a:endParaRPr sz="900" b="1" dirty="0"/>
          </a:p>
          <a:p>
            <a:pPr marL="171450" indent="-171450" algn="ctr">
              <a:buChar char="•"/>
            </a:pPr>
            <a:endParaRPr lang="en" sz="900" b="1" dirty="0"/>
          </a:p>
          <a:p>
            <a:r>
              <a:rPr lang="en-US" sz="900" dirty="0"/>
              <a:t>The 3rd Grade team will work with students and their families to help students achieve success in reading, math, writing, social studies, and science. We will work with families to support students in the following ways: </a:t>
            </a:r>
          </a:p>
          <a:p>
            <a:pPr marL="227965" indent="-227965">
              <a:buFont typeface="Arial,Sans-Serif"/>
              <a:buChar char="•"/>
            </a:pPr>
            <a:r>
              <a:rPr lang="en-US" sz="900" dirty="0"/>
              <a:t>Teachers will provide weekly spiral activities including word problems. </a:t>
            </a:r>
          </a:p>
          <a:p>
            <a:pPr marL="227965" indent="-227965">
              <a:buFont typeface="Arial,Sans-Serif"/>
              <a:buChar char="•"/>
            </a:pPr>
            <a:endParaRPr lang="en-US" sz="900" dirty="0"/>
          </a:p>
          <a:p>
            <a:pPr marL="227965" indent="-227965">
              <a:buFont typeface="Arial,Sans-Serif"/>
              <a:buChar char="•"/>
            </a:pPr>
            <a:r>
              <a:rPr lang="en-US" sz="900" dirty="0"/>
              <a:t>Provide a weekly reading log to track books and comprehension.</a:t>
            </a:r>
          </a:p>
          <a:p>
            <a:pPr marL="227965" indent="-227965">
              <a:buFont typeface="Arial,Sans-Serif"/>
              <a:buChar char="•"/>
            </a:pPr>
            <a:endParaRPr lang="en-US" sz="900" dirty="0"/>
          </a:p>
          <a:p>
            <a:pPr marL="227965" indent="-227965">
              <a:buFont typeface="Arial,Sans-Serif"/>
              <a:buChar char="•"/>
            </a:pPr>
            <a:r>
              <a:rPr lang="en-US" sz="900" dirty="0"/>
              <a:t>Teachers will provide reading and mathematics strategies and ample opportunities for practice. </a:t>
            </a:r>
          </a:p>
          <a:p>
            <a:pPr algn="ctr"/>
            <a:endParaRPr lang="en" sz="900" b="1" dirty="0"/>
          </a:p>
          <a:p>
            <a:pPr algn="ctr"/>
            <a:endParaRPr lang="en" sz="900" b="1" dirty="0"/>
          </a:p>
          <a:p>
            <a:pPr algn="ctr"/>
            <a:endParaRPr lang="en-US" sz="900" dirty="0"/>
          </a:p>
        </p:txBody>
      </p:sp>
      <p:sp>
        <p:nvSpPr>
          <p:cNvPr id="70" name="Google Shape;70;p14"/>
          <p:cNvSpPr txBox="1"/>
          <p:nvPr/>
        </p:nvSpPr>
        <p:spPr>
          <a:xfrm>
            <a:off x="6346675" y="1435866"/>
            <a:ext cx="2480400" cy="2610617"/>
          </a:xfrm>
          <a:prstGeom prst="rect">
            <a:avLst/>
          </a:prstGeom>
          <a:noFill/>
          <a:ln>
            <a:noFill/>
          </a:ln>
        </p:spPr>
        <p:txBody>
          <a:bodyPr spcFirstLastPara="1" wrap="square" lIns="91425" tIns="91425" rIns="91425" bIns="91425" anchor="t" anchorCtr="0">
            <a:noAutofit/>
          </a:bodyPr>
          <a:lstStyle/>
          <a:p>
            <a:pPr algn="ctr"/>
            <a:r>
              <a:rPr lang="en" sz="900" b="1" dirty="0"/>
              <a:t>Our 3rd Grade Parents</a:t>
            </a:r>
            <a:endParaRPr lang="en-US" sz="900" b="1" dirty="0"/>
          </a:p>
          <a:p>
            <a:pPr algn="ctr"/>
            <a:endParaRPr lang="en" sz="900" b="1" dirty="0"/>
          </a:p>
          <a:p>
            <a:pPr marL="171450" indent="-171450">
              <a:buChar char="•"/>
            </a:pPr>
            <a:r>
              <a:rPr lang="en-US" sz="900" dirty="0"/>
              <a:t> </a:t>
            </a:r>
            <a:r>
              <a:rPr lang="en-US" sz="800" dirty="0"/>
              <a:t>Do all that I can to see that my child attends school on time and is prepared each day.</a:t>
            </a:r>
            <a:endParaRPr lang="en-US" sz="1200" dirty="0"/>
          </a:p>
          <a:p>
            <a:pPr marL="171450" indent="-171450">
              <a:buChar char="•"/>
            </a:pPr>
            <a:endParaRPr lang="en-US" sz="800" dirty="0"/>
          </a:p>
          <a:p>
            <a:pPr marL="171450" indent="-171450">
              <a:buChar char="•"/>
            </a:pPr>
            <a:r>
              <a:rPr lang="en-US" sz="800" dirty="0"/>
              <a:t>Spend time with my child every day—reading, writing, listening, or just talking. </a:t>
            </a:r>
            <a:endParaRPr lang="en-US" sz="1200" dirty="0"/>
          </a:p>
          <a:p>
            <a:pPr marL="171450" indent="-171450">
              <a:buChar char="•"/>
            </a:pPr>
            <a:endParaRPr lang="en-US" sz="800" dirty="0"/>
          </a:p>
          <a:p>
            <a:pPr marL="171450" indent="-171450">
              <a:buChar char="•"/>
            </a:pPr>
            <a:r>
              <a:rPr lang="en-US" sz="800" dirty="0"/>
              <a:t>Keep lines of communication open between home/school through conferences, phone calls, emails, and any other methods available. </a:t>
            </a:r>
            <a:endParaRPr lang="en-US" sz="1200" dirty="0"/>
          </a:p>
          <a:p>
            <a:pPr marL="171450" indent="-171450">
              <a:buChar char="•"/>
            </a:pPr>
            <a:endParaRPr lang="en-US" sz="800" dirty="0"/>
          </a:p>
          <a:p>
            <a:pPr marL="171450" indent="-171450">
              <a:buChar char="•"/>
            </a:pPr>
            <a:r>
              <a:rPr lang="en-US" sz="800" dirty="0"/>
              <a:t>Monitor my child’s progress and daily assignments through the use of the weekly folder, Schoology and Skyward.. </a:t>
            </a:r>
            <a:endParaRPr lang="en-US" sz="1200" dirty="0"/>
          </a:p>
          <a:p>
            <a:pPr marL="171450" indent="-171450">
              <a:buChar char="•"/>
            </a:pPr>
            <a:endParaRPr lang="en-US" sz="800" dirty="0"/>
          </a:p>
          <a:p>
            <a:pPr marL="171450" indent="-171450">
              <a:buChar char="•"/>
            </a:pPr>
            <a:r>
              <a:rPr lang="en-US" sz="800" dirty="0"/>
              <a:t>Praise my child often and encourage my child to take responsibility for his/her choices and behavior. </a:t>
            </a:r>
            <a:endParaRPr sz="1200" dirty="0"/>
          </a:p>
        </p:txBody>
      </p:sp>
      <p:pic>
        <p:nvPicPr>
          <p:cNvPr id="71" name="Google Shape;71;p14"/>
          <p:cNvPicPr preferRelativeResize="0"/>
          <p:nvPr/>
        </p:nvPicPr>
        <p:blipFill>
          <a:blip r:embed="rId3">
            <a:alphaModFix/>
          </a:blip>
          <a:stretch>
            <a:fillRect/>
          </a:stretch>
        </p:blipFill>
        <p:spPr>
          <a:xfrm>
            <a:off x="7051022" y="4136094"/>
            <a:ext cx="1353725" cy="788381"/>
          </a:xfrm>
          <a:prstGeom prst="rect">
            <a:avLst/>
          </a:prstGeom>
          <a:noFill/>
          <a:ln>
            <a:noFill/>
          </a:ln>
        </p:spPr>
      </p:pic>
      <p:pic>
        <p:nvPicPr>
          <p:cNvPr id="72" name="Google Shape;72;p14"/>
          <p:cNvPicPr preferRelativeResize="0"/>
          <p:nvPr/>
        </p:nvPicPr>
        <p:blipFill>
          <a:blip r:embed="rId4">
            <a:alphaModFix/>
          </a:blip>
          <a:stretch>
            <a:fillRect/>
          </a:stretch>
        </p:blipFill>
        <p:spPr>
          <a:xfrm>
            <a:off x="6950821" y="165595"/>
            <a:ext cx="1453926" cy="1180660"/>
          </a:xfrm>
          <a:prstGeom prst="rect">
            <a:avLst/>
          </a:prstGeom>
          <a:noFill/>
          <a:ln>
            <a:noFill/>
          </a:ln>
        </p:spPr>
      </p:pic>
      <p:sp>
        <p:nvSpPr>
          <p:cNvPr id="2" name="TextBox 1"/>
          <p:cNvSpPr txBox="1"/>
          <p:nvPr/>
        </p:nvSpPr>
        <p:spPr>
          <a:xfrm>
            <a:off x="3251245" y="3182731"/>
            <a:ext cx="2984570" cy="2708434"/>
          </a:xfrm>
          <a:prstGeom prst="rect">
            <a:avLst/>
          </a:prstGeom>
          <a:noFill/>
        </p:spPr>
        <p:txBody>
          <a:bodyPr wrap="square" lIns="91440" tIns="45720" rIns="91440" bIns="45720" rtlCol="0" anchor="t">
            <a:spAutoFit/>
          </a:bodyPr>
          <a:lstStyle/>
          <a:p>
            <a:r>
              <a:rPr lang="en-US" sz="900" b="1" dirty="0"/>
              <a:t>                    Our 3rd Grade Students</a:t>
            </a:r>
            <a:endParaRPr lang="en-US" dirty="0"/>
          </a:p>
          <a:p>
            <a:endParaRPr lang="en-US" sz="900" b="1" dirty="0"/>
          </a:p>
          <a:p>
            <a:pPr marL="171450" indent="-171450">
              <a:buChar char="•"/>
            </a:pPr>
            <a:r>
              <a:rPr lang="en-US" sz="800" dirty="0"/>
              <a:t>Attend school regularly and arrive at school on time.</a:t>
            </a:r>
          </a:p>
          <a:p>
            <a:pPr marL="171450" indent="-171450">
              <a:buChar char="•"/>
            </a:pPr>
            <a:endParaRPr lang="en-US" sz="800" dirty="0"/>
          </a:p>
          <a:p>
            <a:pPr marL="171450" indent="-171450">
              <a:buChar char="•"/>
            </a:pPr>
            <a:r>
              <a:rPr lang="en-US" sz="800" dirty="0"/>
              <a:t>Complete all daily homework and return it to school on time.</a:t>
            </a:r>
          </a:p>
          <a:p>
            <a:pPr marL="171450" indent="-171450">
              <a:buChar char="•"/>
            </a:pPr>
            <a:endParaRPr lang="en-US" sz="800" dirty="0"/>
          </a:p>
          <a:p>
            <a:pPr marL="171450" indent="-171450">
              <a:buChar char="•"/>
            </a:pPr>
            <a:r>
              <a:rPr lang="en-US" sz="800" dirty="0"/>
              <a:t>Model CHAMPS and the school Code of Conduct.</a:t>
            </a:r>
          </a:p>
          <a:p>
            <a:pPr marL="171450" indent="-171450">
              <a:buChar char="•"/>
            </a:pPr>
            <a:endParaRPr lang="en-US" sz="800" dirty="0"/>
          </a:p>
          <a:p>
            <a:pPr marL="171450" indent="-171450">
              <a:buChar char="•"/>
            </a:pPr>
            <a:r>
              <a:rPr lang="en-US" sz="800" dirty="0"/>
              <a:t>Are responsible for giving my family members all information sent home from school.</a:t>
            </a:r>
            <a:endParaRPr lang="en-US" sz="1200" dirty="0"/>
          </a:p>
          <a:p>
            <a:pPr marL="171450" indent="-171450">
              <a:buChar char="•"/>
            </a:pPr>
            <a:endParaRPr lang="en-US" sz="800" dirty="0"/>
          </a:p>
          <a:p>
            <a:pPr marL="171450" indent="-171450">
              <a:buChar char="•"/>
            </a:pPr>
            <a:r>
              <a:rPr lang="en-US" sz="800" dirty="0"/>
              <a:t>Consistently plan a portion of every day for a period of uninterrupted independent reading time.</a:t>
            </a:r>
            <a:endParaRPr lang="en-US" sz="1200" dirty="0"/>
          </a:p>
          <a:p>
            <a:r>
              <a:rPr lang="en-US" sz="1200" dirty="0"/>
              <a:t>                                                      </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379997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368100" y="204700"/>
            <a:ext cx="2184300" cy="672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Walter Moses Burton Elementary</a:t>
            </a:r>
            <a:endParaRPr sz="900" b="1" dirty="0"/>
          </a:p>
          <a:p>
            <a:pPr marL="0" lvl="0" indent="0" algn="ctr">
              <a:spcBef>
                <a:spcPts val="0"/>
              </a:spcBef>
              <a:spcAft>
                <a:spcPts val="0"/>
              </a:spcAft>
              <a:buNone/>
            </a:pPr>
            <a:r>
              <a:rPr lang="en" sz="900" b="1" dirty="0"/>
              <a:t>Family School Compact</a:t>
            </a:r>
            <a:endParaRPr sz="900" b="1" dirty="0"/>
          </a:p>
          <a:p>
            <a:pPr marL="0" lvl="0" indent="0" algn="ctr">
              <a:spcBef>
                <a:spcPts val="0"/>
              </a:spcBef>
              <a:spcAft>
                <a:spcPts val="0"/>
              </a:spcAft>
              <a:buNone/>
            </a:pPr>
            <a:r>
              <a:rPr lang="en" sz="900" b="1" dirty="0"/>
              <a:t>Fourth Grade</a:t>
            </a:r>
            <a:endParaRPr sz="900" b="1" dirty="0"/>
          </a:p>
          <a:p>
            <a:pPr marL="0" lvl="0" indent="0" algn="ctr">
              <a:spcBef>
                <a:spcPts val="0"/>
              </a:spcBef>
              <a:spcAft>
                <a:spcPts val="0"/>
              </a:spcAft>
              <a:buNone/>
            </a:pPr>
            <a:r>
              <a:rPr lang="en" sz="900" b="1" dirty="0"/>
              <a:t>24-25 School Year</a:t>
            </a:r>
            <a:endParaRPr sz="900" b="1" dirty="0"/>
          </a:p>
        </p:txBody>
      </p:sp>
      <p:sp>
        <p:nvSpPr>
          <p:cNvPr id="56" name="Google Shape;56;p13"/>
          <p:cNvSpPr txBox="1"/>
          <p:nvPr/>
        </p:nvSpPr>
        <p:spPr>
          <a:xfrm>
            <a:off x="3059450" y="1845700"/>
            <a:ext cx="2952300" cy="1530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a:t>Mission Statement</a:t>
            </a:r>
          </a:p>
          <a:p>
            <a:pPr marL="0" lvl="0" indent="0" algn="ctr">
              <a:spcBef>
                <a:spcPts val="0"/>
              </a:spcBef>
              <a:spcAft>
                <a:spcPts val="0"/>
              </a:spcAft>
              <a:buNone/>
            </a:pPr>
            <a:endParaRPr sz="900" b="1"/>
          </a:p>
          <a:p>
            <a:pPr marL="0" lvl="0" indent="0" algn="ctr">
              <a:spcBef>
                <a:spcPts val="0"/>
              </a:spcBef>
              <a:spcAft>
                <a:spcPts val="0"/>
              </a:spcAft>
              <a:buNone/>
            </a:pPr>
            <a:r>
              <a:rPr lang="en-US" sz="900"/>
              <a:t>At Burton Elementary, we are an academic force that partners with parents to guide a community of learners toward reaching their full potential by being committed to service and setting high expectations for academic excellence.   </a:t>
            </a:r>
            <a:endParaRPr sz="900"/>
          </a:p>
        </p:txBody>
      </p:sp>
      <p:sp>
        <p:nvSpPr>
          <p:cNvPr id="57" name="Google Shape;57;p13"/>
          <p:cNvSpPr txBox="1"/>
          <p:nvPr/>
        </p:nvSpPr>
        <p:spPr>
          <a:xfrm>
            <a:off x="3510650" y="3947950"/>
            <a:ext cx="2049900" cy="95535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dirty="0"/>
              <a:t>1625 Hunter Green Lane</a:t>
            </a:r>
            <a:endParaRPr sz="700" dirty="0"/>
          </a:p>
          <a:p>
            <a:pPr marL="0" lvl="0" indent="0" algn="ctr" rtl="0">
              <a:spcBef>
                <a:spcPts val="0"/>
              </a:spcBef>
              <a:spcAft>
                <a:spcPts val="0"/>
              </a:spcAft>
              <a:buNone/>
            </a:pPr>
            <a:r>
              <a:rPr lang="en" sz="700" dirty="0"/>
              <a:t>Fresno, TX 77545</a:t>
            </a:r>
            <a:endParaRPr sz="700" dirty="0"/>
          </a:p>
          <a:p>
            <a:pPr marL="0" lvl="0" indent="0" algn="ctr">
              <a:spcBef>
                <a:spcPts val="0"/>
              </a:spcBef>
              <a:spcAft>
                <a:spcPts val="0"/>
              </a:spcAft>
              <a:buNone/>
            </a:pPr>
            <a:r>
              <a:rPr lang="en" sz="700" dirty="0"/>
              <a:t>281-634-5050</a:t>
            </a:r>
            <a:endParaRPr sz="700" dirty="0"/>
          </a:p>
          <a:p>
            <a:pPr lvl="0" algn="ctr"/>
            <a:r>
              <a:rPr lang="en-US" sz="700" dirty="0">
                <a:hlinkClick r:id="rId3"/>
              </a:rPr>
              <a:t>https://www.fortbendisd.com/Page/46352</a:t>
            </a:r>
            <a:endParaRPr lang="en-US" sz="700" dirty="0"/>
          </a:p>
          <a:p>
            <a:pPr lvl="0" algn="ctr"/>
            <a:endParaRPr lang="fr-FR" sz="700" dirty="0"/>
          </a:p>
          <a:p>
            <a:pPr lvl="0" algn="ctr"/>
            <a:r>
              <a:rPr lang="fr-FR" sz="700" dirty="0"/>
              <a:t>Charles, Kimberly, Principal
Colter, Michelle  Assistant Principal</a:t>
            </a:r>
            <a:endParaRPr lang="fr-FR" sz="800" dirty="0"/>
          </a:p>
          <a:p>
            <a:pPr marL="0" lvl="0" indent="0" algn="ctr">
              <a:spcBef>
                <a:spcPts val="0"/>
              </a:spcBef>
              <a:spcAft>
                <a:spcPts val="0"/>
              </a:spcAft>
              <a:buNone/>
            </a:pPr>
            <a:endParaRPr dirty="0"/>
          </a:p>
        </p:txBody>
      </p:sp>
      <p:sp>
        <p:nvSpPr>
          <p:cNvPr id="58" name="Google Shape;58;p13"/>
          <p:cNvSpPr txBox="1"/>
          <p:nvPr/>
        </p:nvSpPr>
        <p:spPr>
          <a:xfrm>
            <a:off x="355200" y="204700"/>
            <a:ext cx="2690100" cy="270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What is a Family School Compact?-</a:t>
            </a:r>
            <a:r>
              <a:rPr lang="en" sz="800"/>
              <a:t>A Family-School Compact is an action plan to enhance schools and promote student success.</a:t>
            </a:r>
            <a:endParaRPr sz="800"/>
          </a:p>
          <a:p>
            <a:pPr marL="0" lvl="0" indent="0" rtl="0">
              <a:spcBef>
                <a:spcPts val="0"/>
              </a:spcBef>
              <a:spcAft>
                <a:spcPts val="0"/>
              </a:spcAft>
              <a:buClr>
                <a:schemeClr val="dk1"/>
              </a:buClr>
              <a:buSzPts val="1100"/>
              <a:buFont typeface="Arial"/>
              <a:buNone/>
            </a:pPr>
            <a:r>
              <a:rPr lang="en" sz="800"/>
              <a:t>The Family-School Compact describes how Burton Elementary and families can work together to help children achieve the State’s high standards. It outlines how parents, the school staff, and students will share responsibility for improved student academic achievement. Compacts are discussed with parents/guardians and students during Parent/Teacher conferences. This is when compacts are shared and teachers discuss the details of the teacher, parent and student roles as outlined in the compact. Feedback, and request for any additional support, are welcome at any time. Our Compact describes what the school will provide to students and parents, how communication will take place, and how teachers will help students develop necessary skills. It outlines what strategies families can use at home to support their child’s learning. These components are linked to our Campus Improvement Plan (CIP).</a:t>
            </a:r>
            <a:endParaRPr sz="800"/>
          </a:p>
          <a:p>
            <a:pPr marL="0" lvl="0" indent="0">
              <a:spcBef>
                <a:spcPts val="0"/>
              </a:spcBef>
              <a:spcAft>
                <a:spcPts val="0"/>
              </a:spcAft>
              <a:buNone/>
            </a:pPr>
            <a:endParaRPr sz="1000"/>
          </a:p>
        </p:txBody>
      </p:sp>
      <p:sp>
        <p:nvSpPr>
          <p:cNvPr id="59" name="Google Shape;59;p13"/>
          <p:cNvSpPr txBox="1"/>
          <p:nvPr/>
        </p:nvSpPr>
        <p:spPr>
          <a:xfrm>
            <a:off x="310225" y="2935175"/>
            <a:ext cx="2621700" cy="210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b="1"/>
              <a:t>Jointly Developed</a:t>
            </a:r>
            <a:r>
              <a:rPr lang="en" sz="800"/>
              <a:t>-Parents, staff, and students of Burton Elementary contributed to the development of this compact. Feedback from surveys, input at meetings, and evaluation of current parent involvement practices were all considered. Meetings are held each year to review the compact and to make necessary changes. The compact ensures that students are provided with the best opportunity for academic achievement by the school and family working together. Parents are welcome to contribute comments at any time as the compact will be referenced throughout the year..</a:t>
            </a:r>
            <a:endParaRPr sz="800"/>
          </a:p>
        </p:txBody>
      </p:sp>
      <p:sp>
        <p:nvSpPr>
          <p:cNvPr id="60" name="Google Shape;60;p13"/>
          <p:cNvSpPr txBox="1"/>
          <p:nvPr/>
        </p:nvSpPr>
        <p:spPr>
          <a:xfrm>
            <a:off x="3282050" y="3061575"/>
            <a:ext cx="2507100" cy="967086"/>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 sz="1000" b="1"/>
              <a:t>Vision</a:t>
            </a:r>
            <a:endParaRPr sz="1000" b="1"/>
          </a:p>
          <a:p>
            <a:pPr marL="0" lvl="0" indent="0" algn="ctr">
              <a:spcBef>
                <a:spcPts val="0"/>
              </a:spcBef>
              <a:spcAft>
                <a:spcPts val="0"/>
              </a:spcAft>
              <a:buNone/>
            </a:pPr>
            <a:r>
              <a:rPr lang="en-US" sz="900"/>
              <a:t>At Burton Elementary, every child will be inspired and motivated to become a life-long learner and productive citizen in our society.  </a:t>
            </a:r>
            <a:endParaRPr sz="900"/>
          </a:p>
        </p:txBody>
      </p:sp>
      <p:sp>
        <p:nvSpPr>
          <p:cNvPr id="61" name="Google Shape;61;p13"/>
          <p:cNvSpPr txBox="1"/>
          <p:nvPr/>
        </p:nvSpPr>
        <p:spPr>
          <a:xfrm>
            <a:off x="6334550" y="120734"/>
            <a:ext cx="2378100" cy="2710754"/>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Building Partnerships</a:t>
            </a:r>
            <a:r>
              <a:rPr lang="en" sz="800" dirty="0"/>
              <a:t>-Burton Elementary is committed to providing families with resources and opportunities for learning in order to assist parents in working with their child.</a:t>
            </a:r>
            <a:endParaRPr sz="800" dirty="0"/>
          </a:p>
          <a:p>
            <a:pPr marL="0" lvl="0" indent="0">
              <a:spcBef>
                <a:spcPts val="0"/>
              </a:spcBef>
              <a:spcAft>
                <a:spcPts val="0"/>
              </a:spcAft>
              <a:buClr>
                <a:schemeClr val="dk1"/>
              </a:buClr>
              <a:buSzPts val="1100"/>
              <a:buFont typeface="Arial"/>
              <a:buNone/>
            </a:pPr>
            <a:r>
              <a:rPr lang="en" sz="800" dirty="0"/>
              <a:t>Our Parent Resource Center is located Extended Day and offers educational parent trainings, books and other materials available for parents to borrow for free. In addition, we also have computers with internet access available for parent use. </a:t>
            </a:r>
            <a:r>
              <a:rPr lang="en" sz="800" b="1" dirty="0"/>
              <a:t>The parent resource center is open every school day, from 9:00 a.m. to 2:00 p.m.</a:t>
            </a:r>
          </a:p>
          <a:p>
            <a:pPr marL="0" lvl="0" indent="0">
              <a:spcBef>
                <a:spcPts val="0"/>
              </a:spcBef>
              <a:spcAft>
                <a:spcPts val="0"/>
              </a:spcAft>
              <a:buClr>
                <a:schemeClr val="dk1"/>
              </a:buClr>
              <a:buSzPts val="1100"/>
              <a:buFont typeface="Arial"/>
              <a:buNone/>
            </a:pPr>
            <a:endParaRPr sz="800" dirty="0"/>
          </a:p>
          <a:p>
            <a:pPr marL="0" lvl="0" indent="0">
              <a:spcBef>
                <a:spcPts val="0"/>
              </a:spcBef>
              <a:spcAft>
                <a:spcPts val="0"/>
              </a:spcAft>
              <a:buClr>
                <a:schemeClr val="dk1"/>
              </a:buClr>
              <a:buSzPts val="1100"/>
              <a:buFont typeface="Arial"/>
              <a:buNone/>
            </a:pPr>
            <a:r>
              <a:rPr lang="en" sz="800" dirty="0"/>
              <a:t>A variety of Parent Involvement opportunities and Family Learning Nights are offered throughout the year, providing information on topics such as helping your child in Math and Reading, Understanding Tests and Assessments, Grade Level Learning Expectations, Helping with Homework, and more. </a:t>
            </a:r>
            <a:endParaRPr sz="800"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6407875" y="2824004"/>
            <a:ext cx="2313600" cy="207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Communication About Student Learning</a:t>
            </a:r>
            <a:r>
              <a:rPr lang="en" sz="800" dirty="0"/>
              <a:t>-</a:t>
            </a:r>
            <a:endParaRPr sz="800" dirty="0"/>
          </a:p>
          <a:p>
            <a:pPr lvl="0">
              <a:buSzPts val="1100"/>
            </a:pPr>
            <a:r>
              <a:rPr lang="en" sz="800" dirty="0"/>
              <a:t>Burton Elementary recognizes the importance of frequent, consistent and specific communication with parents. Parent-Teacher Conferences will take place in the fall and spring of the 24-25 school year. Student Report Cards are issued every nine weeks, in addition to progress reports after the 4</a:t>
            </a:r>
            <a:r>
              <a:rPr lang="en" sz="800" baseline="30000" dirty="0"/>
              <a:t>th</a:t>
            </a:r>
            <a:r>
              <a:rPr lang="en" sz="800" dirty="0"/>
              <a:t> week of each nine weeks. Campus information may be accessed through Skyward Family Access, as well as, Schoology. Volunteering will be offered throughout the year. </a:t>
            </a:r>
            <a:r>
              <a:rPr lang="en-US" sz="800" b="1" i="1" dirty="0"/>
              <a:t>Please contact </a:t>
            </a:r>
            <a:r>
              <a:rPr lang="en-US" sz="800" b="1" i="1" dirty="0" err="1"/>
              <a:t>Verenis.Villasana</a:t>
            </a:r>
            <a:r>
              <a:rPr lang="en-US" sz="800" b="1" i="1" dirty="0"/>
              <a:t> for volunteer opportunities at 281-634-3129 or Verenis.villasana@fortbendisd.gov</a:t>
            </a:r>
          </a:p>
          <a:p>
            <a:pPr marL="0" lvl="0" indent="0">
              <a:spcBef>
                <a:spcPts val="0"/>
              </a:spcBef>
              <a:spcAft>
                <a:spcPts val="0"/>
              </a:spcAft>
              <a:buClr>
                <a:schemeClr val="dk1"/>
              </a:buClr>
              <a:buSzPts val="1100"/>
              <a:buFont typeface="Arial"/>
              <a:buNone/>
            </a:pP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275" y="896437"/>
            <a:ext cx="1245704" cy="930126"/>
          </a:xfrm>
          <a:prstGeom prst="rect">
            <a:avLst/>
          </a:prstGeom>
        </p:spPr>
      </p:pic>
    </p:spTree>
    <p:extLst>
      <p:ext uri="{BB962C8B-B14F-4D97-AF65-F5344CB8AC3E}">
        <p14:creationId xmlns:p14="http://schemas.microsoft.com/office/powerpoint/2010/main" val="187774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162979" y="162111"/>
            <a:ext cx="2749200" cy="4542412"/>
          </a:xfrm>
          <a:prstGeom prst="rect">
            <a:avLst/>
          </a:prstGeom>
          <a:noFill/>
          <a:ln>
            <a:noFill/>
          </a:ln>
        </p:spPr>
        <p:txBody>
          <a:bodyPr spcFirstLastPara="1" wrap="square" lIns="91425" tIns="91425" rIns="91425" bIns="91425" anchor="t" anchorCtr="0">
            <a:noAutofit/>
          </a:bodyPr>
          <a:lstStyle/>
          <a:p>
            <a:pPr algn="ctr"/>
            <a:r>
              <a:rPr lang="en" sz="700" b="1" dirty="0"/>
              <a:t>Goals for Student Achievement</a:t>
            </a:r>
            <a:endParaRPr sz="700" b="1" dirty="0"/>
          </a:p>
          <a:p>
            <a:pPr algn="ctr"/>
            <a:endParaRPr lang="en" sz="700" b="1" dirty="0"/>
          </a:p>
          <a:p>
            <a:pPr algn="ctr"/>
            <a:r>
              <a:rPr lang="en" sz="700" b="1" dirty="0"/>
              <a:t>24-25 District Goals</a:t>
            </a:r>
            <a:endParaRPr sz="700" b="1" dirty="0"/>
          </a:p>
          <a:p>
            <a:pPr>
              <a:buClr>
                <a:schemeClr val="dk1"/>
              </a:buClr>
              <a:buSzPts val="1100"/>
            </a:pPr>
            <a:r>
              <a:rPr lang="en" sz="700" b="1" dirty="0"/>
              <a:t>Goal 1: </a:t>
            </a:r>
            <a:r>
              <a:rPr lang="en" sz="700" dirty="0"/>
              <a:t>Fort Bend ISD will provide an equitable learning environment that provides all students access to the FBISD</a:t>
            </a:r>
            <a:endParaRPr sz="700" dirty="0"/>
          </a:p>
          <a:p>
            <a:r>
              <a:rPr lang="en" sz="700" dirty="0"/>
              <a:t>Curriculum.</a:t>
            </a:r>
            <a:endParaRPr sz="700" dirty="0"/>
          </a:p>
          <a:p>
            <a:r>
              <a:rPr lang="en" sz="700" b="1" dirty="0"/>
              <a:t>Goal 2: </a:t>
            </a:r>
            <a:r>
              <a:rPr lang="en" sz="700" dirty="0"/>
              <a:t>Fort Bend ISD will ensure students own and are responsible for their learning, behavior, and progress through the</a:t>
            </a:r>
            <a:endParaRPr sz="700" dirty="0"/>
          </a:p>
          <a:p>
            <a:r>
              <a:rPr lang="en" sz="700" dirty="0"/>
              <a:t>FBISD curriculum.</a:t>
            </a:r>
            <a:endParaRPr sz="700" dirty="0"/>
          </a:p>
          <a:p>
            <a:r>
              <a:rPr lang="en" sz="700" b="1" dirty="0"/>
              <a:t>Goal 3:</a:t>
            </a:r>
            <a:r>
              <a:rPr lang="en" sz="700" dirty="0"/>
              <a:t> Fort Bend ISD will provide an inclusive, collaborative, and fluid learning environment with opportunities for both</a:t>
            </a:r>
            <a:endParaRPr sz="700" dirty="0"/>
          </a:p>
          <a:p>
            <a:r>
              <a:rPr lang="en" sz="700" dirty="0"/>
              <a:t>risk-taking and success.</a:t>
            </a:r>
            <a:endParaRPr sz="700" dirty="0"/>
          </a:p>
          <a:p>
            <a:r>
              <a:rPr lang="en" sz="700" b="1" dirty="0"/>
              <a:t>Goal 4</a:t>
            </a:r>
            <a:r>
              <a:rPr lang="en" sz="700" dirty="0"/>
              <a:t>: Fort Bend ISD will develop students' social-emotional, academic, literacy, language, and life skills in a safe and</a:t>
            </a:r>
            <a:endParaRPr sz="700" dirty="0"/>
          </a:p>
          <a:p>
            <a:r>
              <a:rPr lang="en" sz="700" dirty="0"/>
              <a:t>secure Collaborative Community at every school.</a:t>
            </a:r>
            <a:endParaRPr sz="700" dirty="0"/>
          </a:p>
          <a:p>
            <a:pPr algn="ctr"/>
            <a:endParaRPr lang="en-US" sz="700" b="1" dirty="0"/>
          </a:p>
          <a:p>
            <a:pPr algn="ctr"/>
            <a:endParaRPr lang="en-US" sz="700" b="1" dirty="0"/>
          </a:p>
          <a:p>
            <a:pPr algn="ctr"/>
            <a:endParaRPr sz="700" b="1" dirty="0"/>
          </a:p>
          <a:p>
            <a:pPr algn="ctr"/>
            <a:r>
              <a:rPr lang="en" sz="700" b="1" dirty="0"/>
              <a:t>Burton Elementary Campus Goals</a:t>
            </a:r>
          </a:p>
          <a:p>
            <a:pPr algn="ctr"/>
            <a:endParaRPr sz="700" b="1" dirty="0"/>
          </a:p>
          <a:p>
            <a:r>
              <a:rPr lang="en" sz="700" dirty="0"/>
              <a:t>By June 2025, WBE will increase the percentage of students showing growth in literacy on STAAR to above 70%. </a:t>
            </a:r>
          </a:p>
          <a:p>
            <a:r>
              <a:rPr lang="en" sz="700" dirty="0"/>
              <a:t>By June 2025, WBE will increase the percentage of students showing growth in math on STAAR to above 70%. </a:t>
            </a:r>
          </a:p>
          <a:p>
            <a:r>
              <a:rPr lang="en" sz="700" dirty="0"/>
              <a:t>By June 2025, WBE will increase the percentage of K-2 students reading on or above grade level according to BAS assessment at the EOY from 50% to 60%.</a:t>
            </a:r>
          </a:p>
          <a:p>
            <a:r>
              <a:rPr lang="en" sz="700" dirty="0"/>
              <a:t>By June 2025, WBE will increase the percentage of students meeting grade level standards on STAAR reading from 36% to 46% , STAAR math from 20% to 35%, STAAR Science from 13% to 30% and a 5% increase within sub groups. </a:t>
            </a:r>
          </a:p>
          <a:p>
            <a:r>
              <a:rPr lang="en" sz="700" dirty="0"/>
              <a:t>By June 2025, WBE will increase the percentage of students performing at/above grade level on EOY Ren 360 reading from 50% to 70% and math from 58% to 75%. </a:t>
            </a:r>
          </a:p>
          <a:p>
            <a:r>
              <a:rPr lang="en" sz="700" dirty="0"/>
              <a:t>By June 2025, WBE will increase the percentage of Pre-K students on track in Phonological Awareness on CIRCLE to 90%.</a:t>
            </a:r>
          </a:p>
          <a:p>
            <a:br>
              <a:rPr lang="en-US" dirty="0"/>
            </a:br>
            <a:endParaRPr lang="en-US" dirty="0"/>
          </a:p>
          <a:p>
            <a:endParaRPr sz="700" dirty="0"/>
          </a:p>
          <a:p>
            <a:pPr>
              <a:buClr>
                <a:schemeClr val="dk1"/>
              </a:buClr>
              <a:buSzPts val="1100"/>
            </a:pPr>
            <a:endParaRPr sz="1900" dirty="0"/>
          </a:p>
          <a:p>
            <a:endParaRPr sz="1900" dirty="0"/>
          </a:p>
        </p:txBody>
      </p:sp>
      <p:sp>
        <p:nvSpPr>
          <p:cNvPr id="69" name="Google Shape;69;p14"/>
          <p:cNvSpPr txBox="1"/>
          <p:nvPr/>
        </p:nvSpPr>
        <p:spPr>
          <a:xfrm>
            <a:off x="3475726" y="226224"/>
            <a:ext cx="2321817" cy="2047540"/>
          </a:xfrm>
          <a:prstGeom prst="rect">
            <a:avLst/>
          </a:prstGeom>
          <a:noFill/>
          <a:ln>
            <a:noFill/>
          </a:ln>
        </p:spPr>
        <p:txBody>
          <a:bodyPr spcFirstLastPara="1" wrap="square" lIns="91425" tIns="91425" rIns="91425" bIns="91425" anchor="t" anchorCtr="0">
            <a:noAutofit/>
          </a:bodyPr>
          <a:lstStyle/>
          <a:p>
            <a:pPr algn="ctr"/>
            <a:r>
              <a:rPr lang="en" sz="900" b="1" dirty="0"/>
              <a:t>In the Fourth Grade Classroom</a:t>
            </a:r>
          </a:p>
          <a:p>
            <a:r>
              <a:rPr lang="en-US" sz="788" dirty="0"/>
              <a:t>The Fourth-Grade team will work with students and their families to help students achieve success in reading, math, writing, social studies, and science. We will work with families to support students in the following ways: </a:t>
            </a:r>
            <a:endParaRPr lang="en-US" sz="788" dirty="0">
              <a:cs typeface="Arial"/>
            </a:endParaRPr>
          </a:p>
          <a:p>
            <a:pPr marL="170974" indent="-170974">
              <a:buFont typeface="Arial" panose="020B0604020202020204" pitchFamily="34" charset="0"/>
              <a:buChar char="•"/>
            </a:pPr>
            <a:r>
              <a:rPr lang="en-US" sz="800" dirty="0"/>
              <a:t>Teachers will provide weekly spiral activities including word problems. </a:t>
            </a:r>
            <a:endParaRPr lang="en-US" sz="800" dirty="0">
              <a:cs typeface="Arial"/>
            </a:endParaRPr>
          </a:p>
          <a:p>
            <a:pPr marL="170974" indent="-170974">
              <a:buFont typeface="Arial" panose="020B0604020202020204" pitchFamily="34" charset="0"/>
              <a:buChar char="•"/>
            </a:pPr>
            <a:endParaRPr lang="en-US" sz="800" dirty="0">
              <a:cs typeface="Arial"/>
            </a:endParaRPr>
          </a:p>
          <a:p>
            <a:pPr marL="170974" indent="-170974">
              <a:buFont typeface="Arial" panose="020B0604020202020204" pitchFamily="34" charset="0"/>
              <a:buChar char="•"/>
            </a:pPr>
            <a:r>
              <a:rPr lang="en-US" sz="800" dirty="0"/>
              <a:t>Provide a weekly reading log to track books and comprehension.</a:t>
            </a:r>
            <a:endParaRPr lang="en-US" sz="800" dirty="0">
              <a:cs typeface="Arial"/>
            </a:endParaRPr>
          </a:p>
          <a:p>
            <a:pPr marL="170974" indent="-170974">
              <a:buFont typeface="Arial" panose="020B0604020202020204" pitchFamily="34" charset="0"/>
              <a:buChar char="•"/>
            </a:pPr>
            <a:endParaRPr lang="en-US" sz="800" dirty="0">
              <a:cs typeface="Arial"/>
            </a:endParaRPr>
          </a:p>
          <a:p>
            <a:pPr marL="170974" indent="-170974">
              <a:buFont typeface="Arial" panose="020B0604020202020204" pitchFamily="34" charset="0"/>
              <a:buChar char="•"/>
            </a:pPr>
            <a:r>
              <a:rPr lang="en-US" sz="800" dirty="0"/>
              <a:t>Teachers will provide reading and mathematics strategies and ample opportunities for practice. </a:t>
            </a:r>
            <a:endParaRPr lang="en-US" sz="800" dirty="0">
              <a:cs typeface="Arial"/>
            </a:endParaRPr>
          </a:p>
          <a:p>
            <a:pPr marL="170974" indent="-170974">
              <a:buFont typeface="Arial" panose="020B0604020202020204" pitchFamily="34" charset="0"/>
              <a:buChar char="•"/>
            </a:pPr>
            <a:endParaRPr lang="en-US" sz="700" dirty="0">
              <a:cs typeface="Arial"/>
            </a:endParaRPr>
          </a:p>
          <a:p>
            <a:pPr algn="ctr"/>
            <a:endParaRPr sz="900" dirty="0"/>
          </a:p>
        </p:txBody>
      </p:sp>
      <p:sp>
        <p:nvSpPr>
          <p:cNvPr id="70" name="Google Shape;70;p14"/>
          <p:cNvSpPr txBox="1"/>
          <p:nvPr/>
        </p:nvSpPr>
        <p:spPr>
          <a:xfrm>
            <a:off x="6361090" y="1336248"/>
            <a:ext cx="2569812" cy="2578694"/>
          </a:xfrm>
          <a:prstGeom prst="rect">
            <a:avLst/>
          </a:prstGeom>
          <a:solidFill>
            <a:schemeClr val="bg1"/>
          </a:solidFill>
          <a:ln>
            <a:noFill/>
          </a:ln>
        </p:spPr>
        <p:txBody>
          <a:bodyPr spcFirstLastPara="1" wrap="square" lIns="91425" tIns="91425" rIns="91425" bIns="91425" anchor="t" anchorCtr="0">
            <a:noAutofit/>
          </a:bodyPr>
          <a:lstStyle/>
          <a:p>
            <a:pPr algn="ctr"/>
            <a:r>
              <a:rPr lang="en" sz="900" b="1" dirty="0"/>
              <a:t>Our Fourth Grade Parents</a:t>
            </a:r>
          </a:p>
          <a:p>
            <a:r>
              <a:rPr lang="en-US" sz="788" dirty="0"/>
              <a:t>Burton Elementary parents can support students’ success in reading, math, and science with key at-home activities: </a:t>
            </a:r>
            <a:endParaRPr lang="en-US" sz="788" dirty="0">
              <a:cs typeface="Arial"/>
            </a:endParaRPr>
          </a:p>
          <a:p>
            <a:pPr marL="170974" indent="-170974">
              <a:buFont typeface="Arial" panose="020B0604020202020204" pitchFamily="34" charset="0"/>
              <a:buChar char="•"/>
            </a:pPr>
            <a:r>
              <a:rPr lang="en-US" sz="788" dirty="0"/>
              <a:t>Use the weekly folder and agenda to discuss my child’s learning goals and use the teacher’s materials to support my child’s learning at home.</a:t>
            </a:r>
            <a:endParaRPr lang="en" sz="788" b="1" dirty="0">
              <a:cs typeface="Arial"/>
            </a:endParaRPr>
          </a:p>
          <a:p>
            <a:pPr algn="ctr"/>
            <a:endParaRPr lang="en" sz="800" b="1" dirty="0"/>
          </a:p>
          <a:p>
            <a:pPr marL="170974" indent="-170974">
              <a:buFont typeface="Arial" panose="020B0604020202020204" pitchFamily="34" charset="0"/>
              <a:buChar char="•"/>
            </a:pPr>
            <a:r>
              <a:rPr lang="en-US" sz="788" dirty="0"/>
              <a:t>Parents will periodically check with students to make sure that they have needed material </a:t>
            </a:r>
            <a:endParaRPr lang="en-US" sz="788" dirty="0">
              <a:cs typeface="Arial"/>
            </a:endParaRPr>
          </a:p>
          <a:p>
            <a:pPr marL="170974" indent="-170974">
              <a:buFont typeface="Arial" panose="020B0604020202020204" pitchFamily="34" charset="0"/>
              <a:buChar char="•"/>
            </a:pPr>
            <a:endParaRPr lang="en-US" sz="800" dirty="0">
              <a:cs typeface="Arial"/>
            </a:endParaRPr>
          </a:p>
          <a:p>
            <a:pPr marL="170974" indent="-170974">
              <a:buFont typeface="Arial" panose="020B0604020202020204" pitchFamily="34" charset="0"/>
              <a:buChar char="•"/>
            </a:pPr>
            <a:r>
              <a:rPr lang="en-US" sz="788" dirty="0"/>
              <a:t>Parents will review math facts and problem-solving skills with students and reinforce skills at home. </a:t>
            </a:r>
            <a:endParaRPr lang="en-US" sz="788" dirty="0">
              <a:cs typeface="Arial"/>
            </a:endParaRPr>
          </a:p>
          <a:p>
            <a:pPr marL="170974" indent="-170974">
              <a:buFont typeface="Arial" panose="020B0604020202020204" pitchFamily="34" charset="0"/>
              <a:buChar char="•"/>
            </a:pPr>
            <a:endParaRPr lang="en-US" sz="800" dirty="0">
              <a:cs typeface="Arial"/>
            </a:endParaRPr>
          </a:p>
          <a:p>
            <a:pPr marL="170974" indent="-170974">
              <a:buFont typeface="Arial" panose="020B0604020202020204" pitchFamily="34" charset="0"/>
              <a:buChar char="•"/>
            </a:pPr>
            <a:r>
              <a:rPr lang="en-US" sz="788" dirty="0"/>
              <a:t>Parents will check assignments for student’s completion </a:t>
            </a:r>
            <a:endParaRPr lang="en-US" sz="788" dirty="0">
              <a:cs typeface="Arial"/>
            </a:endParaRPr>
          </a:p>
          <a:p>
            <a:pPr marL="170974" indent="-170974">
              <a:buFont typeface="Arial" panose="020B0604020202020204" pitchFamily="34" charset="0"/>
              <a:buChar char="•"/>
            </a:pPr>
            <a:endParaRPr lang="en-US" sz="788" dirty="0">
              <a:cs typeface="Arial"/>
            </a:endParaRPr>
          </a:p>
          <a:p>
            <a:pPr marL="170974" indent="-170974">
              <a:buFont typeface="Arial" panose="020B0604020202020204" pitchFamily="34" charset="0"/>
              <a:buChar char="•"/>
            </a:pPr>
            <a:r>
              <a:rPr lang="en-US" sz="788" dirty="0">
                <a:cs typeface="Arial"/>
              </a:rPr>
              <a:t> Parents will check Skyward for student's progress.</a:t>
            </a:r>
          </a:p>
          <a:p>
            <a:endParaRPr lang="en-US" sz="788" dirty="0">
              <a:cs typeface="Arial"/>
            </a:endParaRPr>
          </a:p>
          <a:p>
            <a:pPr marL="170974" indent="-170974">
              <a:buFont typeface="Arial" panose="020B0604020202020204" pitchFamily="34" charset="0"/>
              <a:buChar char="•"/>
            </a:pPr>
            <a:endParaRPr lang="en-US" sz="788" dirty="0">
              <a:cs typeface="Arial"/>
            </a:endParaRPr>
          </a:p>
          <a:p>
            <a:pPr marL="170974" indent="-170974">
              <a:buFont typeface="Arial" panose="020B0604020202020204" pitchFamily="34" charset="0"/>
              <a:buChar char="•"/>
            </a:pPr>
            <a:endParaRPr lang="en-US" sz="788" dirty="0">
              <a:cs typeface="Arial"/>
            </a:endParaRPr>
          </a:p>
          <a:p>
            <a:pPr marL="170974" indent="-170974">
              <a:buFont typeface="Arial" panose="020B0604020202020204" pitchFamily="34" charset="0"/>
              <a:buChar char="•"/>
            </a:pPr>
            <a:endParaRPr lang="en-US" sz="788" dirty="0">
              <a:cs typeface="Arial"/>
            </a:endParaRPr>
          </a:p>
          <a:p>
            <a:pPr marL="170974" indent="-170974">
              <a:buFont typeface="Arial" panose="020B0604020202020204" pitchFamily="34" charset="0"/>
              <a:buChar char="•"/>
            </a:pPr>
            <a:endParaRPr lang="en-US" sz="800" b="1" dirty="0">
              <a:cs typeface="Arial"/>
            </a:endParaRPr>
          </a:p>
          <a:p>
            <a:endParaRPr lang="en-US" sz="700" b="1" dirty="0">
              <a:cs typeface="Arial"/>
            </a:endParaRPr>
          </a:p>
          <a:p>
            <a:endParaRPr lang="en-US" sz="800" dirty="0">
              <a:cs typeface="Arial"/>
            </a:endParaRPr>
          </a:p>
        </p:txBody>
      </p:sp>
      <p:pic>
        <p:nvPicPr>
          <p:cNvPr id="71" name="Google Shape;71;p14"/>
          <p:cNvPicPr preferRelativeResize="0"/>
          <p:nvPr/>
        </p:nvPicPr>
        <p:blipFill>
          <a:blip r:embed="rId3">
            <a:alphaModFix/>
          </a:blip>
          <a:stretch>
            <a:fillRect/>
          </a:stretch>
        </p:blipFill>
        <p:spPr>
          <a:xfrm>
            <a:off x="7010201" y="4072931"/>
            <a:ext cx="1369887" cy="990025"/>
          </a:xfrm>
          <a:prstGeom prst="rect">
            <a:avLst/>
          </a:prstGeom>
          <a:noFill/>
          <a:ln>
            <a:noFill/>
          </a:ln>
        </p:spPr>
      </p:pic>
      <p:pic>
        <p:nvPicPr>
          <p:cNvPr id="72" name="Google Shape;72;p14"/>
          <p:cNvPicPr preferRelativeResize="0"/>
          <p:nvPr/>
        </p:nvPicPr>
        <p:blipFill>
          <a:blip r:embed="rId4">
            <a:alphaModFix/>
          </a:blip>
          <a:stretch>
            <a:fillRect/>
          </a:stretch>
        </p:blipFill>
        <p:spPr>
          <a:xfrm>
            <a:off x="6899823" y="316445"/>
            <a:ext cx="1114426" cy="1017275"/>
          </a:xfrm>
          <a:prstGeom prst="rect">
            <a:avLst/>
          </a:prstGeom>
          <a:noFill/>
          <a:ln>
            <a:noFill/>
          </a:ln>
        </p:spPr>
      </p:pic>
      <p:sp>
        <p:nvSpPr>
          <p:cNvPr id="2" name="TextBox 1"/>
          <p:cNvSpPr txBox="1"/>
          <p:nvPr/>
        </p:nvSpPr>
        <p:spPr>
          <a:xfrm>
            <a:off x="3249831" y="2568420"/>
            <a:ext cx="2559323" cy="2693045"/>
          </a:xfrm>
          <a:prstGeom prst="rect">
            <a:avLst/>
          </a:prstGeom>
          <a:noFill/>
        </p:spPr>
        <p:txBody>
          <a:bodyPr wrap="square" rtlCol="0">
            <a:spAutoFit/>
          </a:bodyPr>
          <a:lstStyle/>
          <a:p>
            <a:pPr lvl="1"/>
            <a:r>
              <a:rPr lang="en-US" sz="900" b="1" dirty="0"/>
              <a:t>Our Fourth Grade Students</a:t>
            </a:r>
          </a:p>
          <a:p>
            <a:endParaRPr lang="en-US" sz="900" b="1" dirty="0"/>
          </a:p>
          <a:p>
            <a:pPr marL="171446" indent="-171446">
              <a:buFont typeface="Arial" panose="020B0604020202020204" pitchFamily="34" charset="0"/>
              <a:buChar char="•"/>
            </a:pPr>
            <a:r>
              <a:rPr lang="en-US" sz="800" dirty="0"/>
              <a:t>Students will consistently read books virtually to meet individual goals to improve comprehension level.</a:t>
            </a:r>
          </a:p>
          <a:p>
            <a:endParaRPr lang="en-US" sz="800" dirty="0"/>
          </a:p>
          <a:p>
            <a:pPr marL="171446" indent="-171446">
              <a:buFont typeface="Arial" panose="020B0604020202020204" pitchFamily="34" charset="0"/>
              <a:buChar char="•"/>
            </a:pPr>
            <a:r>
              <a:rPr lang="en-US" sz="800" dirty="0"/>
              <a:t>Students will complete daily assignments, </a:t>
            </a:r>
          </a:p>
          <a:p>
            <a:pPr marL="171446" indent="-171446">
              <a:buFont typeface="Arial" panose="020B0604020202020204" pitchFamily="34" charset="0"/>
              <a:buChar char="•"/>
            </a:pPr>
            <a:r>
              <a:rPr lang="en-US" sz="800" dirty="0"/>
              <a:t>homework assignments, and study for quizzes and tests.</a:t>
            </a:r>
          </a:p>
          <a:p>
            <a:r>
              <a:rPr lang="en-US" sz="800" dirty="0"/>
              <a:t> </a:t>
            </a:r>
          </a:p>
          <a:p>
            <a:pPr marL="171446" indent="-171446">
              <a:buFont typeface="Arial" panose="020B0604020202020204" pitchFamily="34" charset="0"/>
              <a:buChar char="•"/>
            </a:pPr>
            <a:r>
              <a:rPr lang="en-US" sz="800" dirty="0"/>
              <a:t>Students will apply strategies to all work consistently. </a:t>
            </a:r>
          </a:p>
          <a:p>
            <a:pPr marL="171446" indent="-171446">
              <a:buFont typeface="Arial" panose="020B0604020202020204" pitchFamily="34" charset="0"/>
              <a:buChar char="•"/>
            </a:pPr>
            <a:endParaRPr lang="en-US" sz="800" dirty="0"/>
          </a:p>
          <a:p>
            <a:pPr marL="171446" indent="-171446">
              <a:buFont typeface="Arial" panose="020B0604020202020204" pitchFamily="34" charset="0"/>
              <a:buChar char="•"/>
            </a:pPr>
            <a:r>
              <a:rPr lang="en-US" sz="800" dirty="0"/>
              <a:t>Students will participate in all hands-on science activities.</a:t>
            </a:r>
          </a:p>
          <a:p>
            <a:endParaRPr lang="en-US" sz="1200" dirty="0"/>
          </a:p>
          <a:p>
            <a:endParaRPr lang="en-US" sz="1600" dirty="0"/>
          </a:p>
          <a:p>
            <a:endParaRPr lang="en-US" sz="1900" dirty="0"/>
          </a:p>
        </p:txBody>
      </p:sp>
    </p:spTree>
    <p:extLst>
      <p:ext uri="{BB962C8B-B14F-4D97-AF65-F5344CB8AC3E}">
        <p14:creationId xmlns:p14="http://schemas.microsoft.com/office/powerpoint/2010/main" val="425878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368100" y="204700"/>
            <a:ext cx="2184300" cy="672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Walter Moses Burton Elementary</a:t>
            </a:r>
            <a:endParaRPr sz="900" b="1" dirty="0"/>
          </a:p>
          <a:p>
            <a:pPr marL="0" lvl="0" indent="0" algn="ctr">
              <a:spcBef>
                <a:spcPts val="0"/>
              </a:spcBef>
              <a:spcAft>
                <a:spcPts val="0"/>
              </a:spcAft>
              <a:buNone/>
            </a:pPr>
            <a:r>
              <a:rPr lang="en" sz="900" b="1" dirty="0"/>
              <a:t>Family School Compact</a:t>
            </a:r>
            <a:endParaRPr sz="900" b="1" dirty="0"/>
          </a:p>
          <a:p>
            <a:pPr marL="0" lvl="0" indent="0" algn="ctr">
              <a:spcBef>
                <a:spcPts val="0"/>
              </a:spcBef>
              <a:spcAft>
                <a:spcPts val="0"/>
              </a:spcAft>
              <a:buNone/>
            </a:pPr>
            <a:r>
              <a:rPr lang="en" sz="900" b="1" dirty="0"/>
              <a:t>Fifth Grade</a:t>
            </a:r>
            <a:endParaRPr sz="900" b="1" dirty="0"/>
          </a:p>
          <a:p>
            <a:pPr marL="0" lvl="0" indent="0" algn="ctr">
              <a:spcBef>
                <a:spcPts val="0"/>
              </a:spcBef>
              <a:spcAft>
                <a:spcPts val="0"/>
              </a:spcAft>
              <a:buNone/>
            </a:pPr>
            <a:r>
              <a:rPr lang="en" sz="900" b="1" dirty="0"/>
              <a:t>24-25  School Year</a:t>
            </a:r>
            <a:endParaRPr sz="900" b="1" dirty="0"/>
          </a:p>
        </p:txBody>
      </p:sp>
      <p:sp>
        <p:nvSpPr>
          <p:cNvPr id="56" name="Google Shape;56;p13"/>
          <p:cNvSpPr txBox="1"/>
          <p:nvPr/>
        </p:nvSpPr>
        <p:spPr>
          <a:xfrm>
            <a:off x="3059450" y="1845700"/>
            <a:ext cx="2952300" cy="1530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a:t>Mission Statement</a:t>
            </a:r>
          </a:p>
          <a:p>
            <a:pPr marL="0" lvl="0" indent="0" algn="ctr">
              <a:spcBef>
                <a:spcPts val="0"/>
              </a:spcBef>
              <a:spcAft>
                <a:spcPts val="0"/>
              </a:spcAft>
              <a:buNone/>
            </a:pPr>
            <a:endParaRPr sz="900" b="1"/>
          </a:p>
          <a:p>
            <a:pPr marL="0" lvl="0" indent="0" algn="ctr">
              <a:spcBef>
                <a:spcPts val="0"/>
              </a:spcBef>
              <a:spcAft>
                <a:spcPts val="0"/>
              </a:spcAft>
              <a:buNone/>
            </a:pPr>
            <a:r>
              <a:rPr lang="en-US" sz="900"/>
              <a:t>At Burton Elementary, we are an academic force that partners with parents to guide a community of learners toward reaching their full potential by being committed to service and setting high expectations for academic excellence.   </a:t>
            </a:r>
            <a:endParaRPr sz="900"/>
          </a:p>
        </p:txBody>
      </p:sp>
      <p:sp>
        <p:nvSpPr>
          <p:cNvPr id="57" name="Google Shape;57;p13"/>
          <p:cNvSpPr txBox="1"/>
          <p:nvPr/>
        </p:nvSpPr>
        <p:spPr>
          <a:xfrm>
            <a:off x="3510650" y="3947950"/>
            <a:ext cx="2049900" cy="95535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dirty="0"/>
              <a:t>1625 Hunter Green Lane</a:t>
            </a:r>
            <a:endParaRPr sz="700" dirty="0"/>
          </a:p>
          <a:p>
            <a:pPr marL="0" lvl="0" indent="0" algn="ctr" rtl="0">
              <a:spcBef>
                <a:spcPts val="0"/>
              </a:spcBef>
              <a:spcAft>
                <a:spcPts val="0"/>
              </a:spcAft>
              <a:buNone/>
            </a:pPr>
            <a:r>
              <a:rPr lang="en" sz="700" dirty="0"/>
              <a:t>Fresno, TX 77545</a:t>
            </a:r>
            <a:endParaRPr sz="700" dirty="0"/>
          </a:p>
          <a:p>
            <a:pPr marL="0" lvl="0" indent="0" algn="ctr">
              <a:spcBef>
                <a:spcPts val="0"/>
              </a:spcBef>
              <a:spcAft>
                <a:spcPts val="0"/>
              </a:spcAft>
              <a:buNone/>
            </a:pPr>
            <a:r>
              <a:rPr lang="en" sz="700" dirty="0"/>
              <a:t>281-634-5050</a:t>
            </a:r>
            <a:endParaRPr sz="700" dirty="0"/>
          </a:p>
          <a:p>
            <a:pPr lvl="0" algn="ctr"/>
            <a:r>
              <a:rPr lang="en-US" sz="700" dirty="0">
                <a:hlinkClick r:id="rId3"/>
              </a:rPr>
              <a:t>https://www.fortbendisd.com/Page/46352</a:t>
            </a:r>
            <a:endParaRPr lang="en-US" sz="700" dirty="0"/>
          </a:p>
          <a:p>
            <a:pPr lvl="0" algn="ctr"/>
            <a:endParaRPr lang="en-US" sz="700" dirty="0"/>
          </a:p>
          <a:p>
            <a:pPr marL="0" lvl="0" indent="0" algn="ctr" rtl="0">
              <a:spcBef>
                <a:spcPts val="0"/>
              </a:spcBef>
              <a:spcAft>
                <a:spcPts val="0"/>
              </a:spcAft>
              <a:buNone/>
            </a:pPr>
            <a:r>
              <a:rPr lang="en" sz="700" dirty="0"/>
              <a:t>Lakisha Anthony, Principal</a:t>
            </a:r>
            <a:endParaRPr sz="700" dirty="0"/>
          </a:p>
          <a:p>
            <a:pPr lvl="0" algn="ctr"/>
            <a:r>
              <a:rPr lang="en" sz="700" dirty="0"/>
              <a:t>Colter, Michelle </a:t>
            </a:r>
            <a:r>
              <a:rPr lang="en-US" sz="700" dirty="0"/>
              <a:t>, Assistant Principal</a:t>
            </a:r>
          </a:p>
          <a:p>
            <a:pPr marL="0" lvl="0" indent="0" algn="ctr">
              <a:spcBef>
                <a:spcPts val="0"/>
              </a:spcBef>
              <a:spcAft>
                <a:spcPts val="0"/>
              </a:spcAft>
              <a:buNone/>
            </a:pPr>
            <a:endParaRPr dirty="0"/>
          </a:p>
        </p:txBody>
      </p:sp>
      <p:sp>
        <p:nvSpPr>
          <p:cNvPr id="58" name="Google Shape;58;p13"/>
          <p:cNvSpPr txBox="1"/>
          <p:nvPr/>
        </p:nvSpPr>
        <p:spPr>
          <a:xfrm>
            <a:off x="355200" y="204700"/>
            <a:ext cx="2690100" cy="270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What is a Family School Compact?-</a:t>
            </a:r>
            <a:r>
              <a:rPr lang="en" sz="800"/>
              <a:t>A Family-School Compact is an action plan to enhance schools and promote student success.</a:t>
            </a:r>
            <a:endParaRPr sz="800"/>
          </a:p>
          <a:p>
            <a:pPr marL="0" lvl="0" indent="0" rtl="0">
              <a:spcBef>
                <a:spcPts val="0"/>
              </a:spcBef>
              <a:spcAft>
                <a:spcPts val="0"/>
              </a:spcAft>
              <a:buClr>
                <a:schemeClr val="dk1"/>
              </a:buClr>
              <a:buSzPts val="1100"/>
              <a:buFont typeface="Arial"/>
              <a:buNone/>
            </a:pPr>
            <a:r>
              <a:rPr lang="en" sz="800"/>
              <a:t>The Family-School Compact describes how Burton Elementary and families can work together to help children achieve the State’s high standards. It outlines how parents, the school staff, and students will share responsibility for improved student academic achievement. Compacts are discussed with parents/guardians and students during Parent/Teacher conferences. This is when compacts are shared and teachers discuss the details of the teacher, parent and student roles as outlined in the compact. Feedback, and request for any additional support, are welcome at any time. Our Compact describes what the school will provide to students and parents, how communication will take place, and how teachers will help students develop necessary skills. It outlines what strategies families can use at home to support their child’s learning. These components are linked to our Campus Improvement Plan (CIP).</a:t>
            </a:r>
            <a:endParaRPr sz="800"/>
          </a:p>
          <a:p>
            <a:pPr marL="0" lvl="0" indent="0">
              <a:spcBef>
                <a:spcPts val="0"/>
              </a:spcBef>
              <a:spcAft>
                <a:spcPts val="0"/>
              </a:spcAft>
              <a:buNone/>
            </a:pPr>
            <a:endParaRPr sz="1000"/>
          </a:p>
        </p:txBody>
      </p:sp>
      <p:sp>
        <p:nvSpPr>
          <p:cNvPr id="59" name="Google Shape;59;p13"/>
          <p:cNvSpPr txBox="1"/>
          <p:nvPr/>
        </p:nvSpPr>
        <p:spPr>
          <a:xfrm>
            <a:off x="310225" y="2935175"/>
            <a:ext cx="2621700" cy="210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b="1"/>
              <a:t>Jointly Developed</a:t>
            </a:r>
            <a:r>
              <a:rPr lang="en" sz="800"/>
              <a:t>-Parents, staff, and students of Burton Elementary contributed to the development of this compact. Feedback from surveys, input at meetings, and evaluation of current parent involvement practices were all considered. Meetings are held each year to review the compact and to make necessary changes. The compact ensures that students are provided with the best opportunity for academic achievement by the school and family working together. Parents are welcome to contribute comments at any time as the compact will be referenced throughout the year. </a:t>
            </a:r>
            <a:endParaRPr sz="800"/>
          </a:p>
        </p:txBody>
      </p:sp>
      <p:sp>
        <p:nvSpPr>
          <p:cNvPr id="60" name="Google Shape;60;p13"/>
          <p:cNvSpPr txBox="1"/>
          <p:nvPr/>
        </p:nvSpPr>
        <p:spPr>
          <a:xfrm>
            <a:off x="3282050" y="3061575"/>
            <a:ext cx="2507100" cy="967086"/>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 sz="1000" b="1"/>
              <a:t>Vision</a:t>
            </a:r>
            <a:endParaRPr sz="1000" b="1"/>
          </a:p>
          <a:p>
            <a:pPr marL="0" lvl="0" indent="0" algn="ctr">
              <a:spcBef>
                <a:spcPts val="0"/>
              </a:spcBef>
              <a:spcAft>
                <a:spcPts val="0"/>
              </a:spcAft>
              <a:buNone/>
            </a:pPr>
            <a:r>
              <a:rPr lang="en-US" sz="900"/>
              <a:t>At Burton Elementary, every child will be inspired and motivated to become a life-long learner and productive citizen in our society.  </a:t>
            </a:r>
            <a:endParaRPr sz="900"/>
          </a:p>
        </p:txBody>
      </p:sp>
      <p:sp>
        <p:nvSpPr>
          <p:cNvPr id="61" name="Google Shape;61;p13"/>
          <p:cNvSpPr txBox="1"/>
          <p:nvPr/>
        </p:nvSpPr>
        <p:spPr>
          <a:xfrm>
            <a:off x="6343375" y="113250"/>
            <a:ext cx="2378100" cy="2710754"/>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Building Partnerships</a:t>
            </a:r>
            <a:r>
              <a:rPr lang="en" sz="800" dirty="0"/>
              <a:t>-Burton Elementary is committed to providing families with resources and opportunities for learning in order to assist parents in working with their child.</a:t>
            </a:r>
            <a:endParaRPr sz="800" dirty="0"/>
          </a:p>
          <a:p>
            <a:pPr marL="0" lvl="0" indent="0">
              <a:spcBef>
                <a:spcPts val="0"/>
              </a:spcBef>
              <a:spcAft>
                <a:spcPts val="0"/>
              </a:spcAft>
              <a:buClr>
                <a:schemeClr val="dk1"/>
              </a:buClr>
              <a:buSzPts val="1100"/>
              <a:buFont typeface="Arial"/>
              <a:buNone/>
            </a:pPr>
            <a:r>
              <a:rPr lang="en" sz="800" dirty="0"/>
              <a:t>Our Parent Resource Center is located in room Extended Day and offers educational parent trainings, books and other materials available for parents to borrow for free. In addition, we also have computers with internet access available for parent use. </a:t>
            </a:r>
            <a:r>
              <a:rPr lang="en" sz="800" b="1" dirty="0"/>
              <a:t>The parent resource center is open every school day, from 8:00 a.m. to 2:00 p.m.</a:t>
            </a:r>
          </a:p>
          <a:p>
            <a:pPr marL="0" lvl="0" indent="0">
              <a:spcBef>
                <a:spcPts val="0"/>
              </a:spcBef>
              <a:spcAft>
                <a:spcPts val="0"/>
              </a:spcAft>
              <a:buClr>
                <a:schemeClr val="dk1"/>
              </a:buClr>
              <a:buSzPts val="1100"/>
              <a:buFont typeface="Arial"/>
              <a:buNone/>
            </a:pPr>
            <a:endParaRPr sz="800" dirty="0"/>
          </a:p>
          <a:p>
            <a:pPr marL="0" lvl="0" indent="0">
              <a:spcBef>
                <a:spcPts val="0"/>
              </a:spcBef>
              <a:spcAft>
                <a:spcPts val="0"/>
              </a:spcAft>
              <a:buClr>
                <a:schemeClr val="dk1"/>
              </a:buClr>
              <a:buSzPts val="1100"/>
              <a:buFont typeface="Arial"/>
              <a:buNone/>
            </a:pPr>
            <a:r>
              <a:rPr lang="en" sz="800" dirty="0"/>
              <a:t>A variety of Parent Involvement opportunities and Family Learning Nights are offered throughout the year, providing information on topics such as helping your child in Math and Reading, Understanding Tests and Assessments, Grade Level Learning Expectations, Helping with Homework, and more. </a:t>
            </a:r>
            <a:endParaRPr sz="800"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6407875" y="2824004"/>
            <a:ext cx="2313600" cy="207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Communication About Student Learning</a:t>
            </a:r>
            <a:r>
              <a:rPr lang="en" sz="800" dirty="0"/>
              <a:t>-</a:t>
            </a:r>
            <a:endParaRPr sz="800" dirty="0"/>
          </a:p>
          <a:p>
            <a:pPr lvl="0">
              <a:buSzPts val="1100"/>
            </a:pPr>
            <a:r>
              <a:rPr lang="en" sz="800" dirty="0"/>
              <a:t>Burton Elementary recognizes the importance of frequent, consistent and specific communication with parents. Parent-Teacher Conferences will take place in the fall and spring of the 24-25 school year. Student Report Cards are issued every nine weeks, in addition to progress reports after the 4</a:t>
            </a:r>
            <a:r>
              <a:rPr lang="en" sz="800" baseline="30000" dirty="0"/>
              <a:t>th</a:t>
            </a:r>
            <a:r>
              <a:rPr lang="en" sz="800" dirty="0"/>
              <a:t> week of each nine weeks. Campus information may be accessed through Skyward Family Access, as well as, Schoology. Volunteering will be offered throughout the year. </a:t>
            </a:r>
            <a:r>
              <a:rPr lang="en-US" sz="800" b="1" i="1" dirty="0"/>
              <a:t>Please contact Verenis Villasana for volunteer opportunities at 281-634-3129 or Verenis.villasana@fortbendisd.gov</a:t>
            </a:r>
          </a:p>
          <a:p>
            <a:pPr marL="0" lvl="0" indent="0">
              <a:spcBef>
                <a:spcPts val="0"/>
              </a:spcBef>
              <a:spcAft>
                <a:spcPts val="0"/>
              </a:spcAft>
              <a:buClr>
                <a:schemeClr val="dk1"/>
              </a:buClr>
              <a:buSzPts val="1100"/>
              <a:buFont typeface="Arial"/>
              <a:buNone/>
            </a:pPr>
            <a:endParaRPr sz="800" dirty="0"/>
          </a:p>
          <a:p>
            <a:pPr marL="0" lvl="0" indent="0">
              <a:spcBef>
                <a:spcPts val="0"/>
              </a:spcBef>
              <a:spcAft>
                <a:spcPts val="0"/>
              </a:spcAft>
              <a:buNone/>
            </a:pP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275" y="896437"/>
            <a:ext cx="1245704" cy="930126"/>
          </a:xfrm>
          <a:prstGeom prst="rect">
            <a:avLst/>
          </a:prstGeom>
        </p:spPr>
      </p:pic>
    </p:spTree>
    <p:extLst>
      <p:ext uri="{BB962C8B-B14F-4D97-AF65-F5344CB8AC3E}">
        <p14:creationId xmlns:p14="http://schemas.microsoft.com/office/powerpoint/2010/main" val="67525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222614" y="148431"/>
            <a:ext cx="2749200" cy="4542412"/>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b="1" dirty="0"/>
              <a:t>Goals for Student Achievement</a:t>
            </a:r>
            <a:endParaRPr sz="700" b="1" dirty="0"/>
          </a:p>
          <a:p>
            <a:pPr marL="0" lvl="0" indent="0" algn="ctr">
              <a:spcBef>
                <a:spcPts val="0"/>
              </a:spcBef>
              <a:spcAft>
                <a:spcPts val="0"/>
              </a:spcAft>
              <a:buNone/>
            </a:pPr>
            <a:endParaRPr lang="en" sz="700" b="1" dirty="0"/>
          </a:p>
          <a:p>
            <a:pPr marL="0" lvl="0" indent="0" algn="ctr">
              <a:spcBef>
                <a:spcPts val="0"/>
              </a:spcBef>
              <a:spcAft>
                <a:spcPts val="0"/>
              </a:spcAft>
              <a:buNone/>
            </a:pPr>
            <a:r>
              <a:rPr lang="en" sz="700" b="1" dirty="0"/>
              <a:t>24-25 District Goals</a:t>
            </a:r>
            <a:endParaRPr sz="700" b="1" dirty="0"/>
          </a:p>
          <a:p>
            <a:pPr marL="0" lvl="0" indent="0">
              <a:spcBef>
                <a:spcPts val="0"/>
              </a:spcBef>
              <a:spcAft>
                <a:spcPts val="0"/>
              </a:spcAft>
              <a:buClr>
                <a:schemeClr val="dk1"/>
              </a:buClr>
              <a:buSzPts val="1100"/>
              <a:buFont typeface="Arial"/>
              <a:buNone/>
            </a:pPr>
            <a:r>
              <a:rPr lang="en" sz="700" b="1" dirty="0"/>
              <a:t>Goal 1: </a:t>
            </a:r>
            <a:r>
              <a:rPr lang="en" sz="700" dirty="0"/>
              <a:t>Fort Bend ISD will provide an equitable learning environment that provides all students access to the FBISD</a:t>
            </a:r>
            <a:endParaRPr sz="700" dirty="0"/>
          </a:p>
          <a:p>
            <a:pPr marL="0" lvl="0" indent="0">
              <a:spcBef>
                <a:spcPts val="0"/>
              </a:spcBef>
              <a:spcAft>
                <a:spcPts val="0"/>
              </a:spcAft>
              <a:buNone/>
            </a:pPr>
            <a:r>
              <a:rPr lang="en" sz="700" dirty="0"/>
              <a:t>Curriculum.</a:t>
            </a:r>
            <a:endParaRPr sz="700" dirty="0"/>
          </a:p>
          <a:p>
            <a:pPr marL="0" lvl="0" indent="0">
              <a:spcBef>
                <a:spcPts val="0"/>
              </a:spcBef>
              <a:spcAft>
                <a:spcPts val="0"/>
              </a:spcAft>
              <a:buNone/>
            </a:pPr>
            <a:r>
              <a:rPr lang="en" sz="700" b="1" dirty="0"/>
              <a:t>Goal 2: </a:t>
            </a:r>
            <a:r>
              <a:rPr lang="en" sz="700" dirty="0"/>
              <a:t>Fort Bend ISD will ensure students own and are responsible for their learning, behavior, and progress through the</a:t>
            </a:r>
            <a:endParaRPr sz="700" dirty="0"/>
          </a:p>
          <a:p>
            <a:pPr marL="0" lvl="0" indent="0">
              <a:spcBef>
                <a:spcPts val="0"/>
              </a:spcBef>
              <a:spcAft>
                <a:spcPts val="0"/>
              </a:spcAft>
              <a:buNone/>
            </a:pPr>
            <a:r>
              <a:rPr lang="en" sz="700" dirty="0"/>
              <a:t>FBISD curriculum.</a:t>
            </a:r>
            <a:endParaRPr sz="700" dirty="0"/>
          </a:p>
          <a:p>
            <a:pPr marL="0" lvl="0" indent="0">
              <a:spcBef>
                <a:spcPts val="0"/>
              </a:spcBef>
              <a:spcAft>
                <a:spcPts val="0"/>
              </a:spcAft>
              <a:buNone/>
            </a:pPr>
            <a:r>
              <a:rPr lang="en" sz="700" b="1" dirty="0"/>
              <a:t>Goal 3:</a:t>
            </a:r>
            <a:r>
              <a:rPr lang="en" sz="700" dirty="0"/>
              <a:t> Fort Bend ISD will provide an inclusive, collaborative, and fluid learning environment with opportunities for both</a:t>
            </a:r>
            <a:endParaRPr sz="700" dirty="0"/>
          </a:p>
          <a:p>
            <a:pPr marL="0" lvl="0" indent="0">
              <a:spcBef>
                <a:spcPts val="0"/>
              </a:spcBef>
              <a:spcAft>
                <a:spcPts val="0"/>
              </a:spcAft>
              <a:buNone/>
            </a:pPr>
            <a:r>
              <a:rPr lang="en" sz="700" dirty="0"/>
              <a:t>risk-taking and success.</a:t>
            </a:r>
            <a:endParaRPr sz="700" dirty="0"/>
          </a:p>
          <a:p>
            <a:pPr marL="0" lvl="0" indent="0">
              <a:spcBef>
                <a:spcPts val="0"/>
              </a:spcBef>
              <a:spcAft>
                <a:spcPts val="0"/>
              </a:spcAft>
              <a:buNone/>
            </a:pPr>
            <a:r>
              <a:rPr lang="en" sz="700" b="1" dirty="0"/>
              <a:t>Goal 4</a:t>
            </a:r>
            <a:r>
              <a:rPr lang="en" sz="700" dirty="0"/>
              <a:t>: Fort Bend ISD will develop students' social-emotional, academic, literacy, language, and life skills in a safe and</a:t>
            </a:r>
            <a:endParaRPr sz="700" dirty="0"/>
          </a:p>
          <a:p>
            <a:pPr marL="0" lvl="0" indent="0">
              <a:spcBef>
                <a:spcPts val="0"/>
              </a:spcBef>
              <a:spcAft>
                <a:spcPts val="0"/>
              </a:spcAft>
              <a:buNone/>
            </a:pPr>
            <a:r>
              <a:rPr lang="en" sz="700" dirty="0"/>
              <a:t>secure Collaborative Community at every school.</a:t>
            </a:r>
            <a:endParaRPr sz="700" dirty="0"/>
          </a:p>
          <a:p>
            <a:pPr marL="0" lvl="0" indent="0" algn="ctr" rtl="0">
              <a:spcBef>
                <a:spcPts val="0"/>
              </a:spcBef>
              <a:spcAft>
                <a:spcPts val="0"/>
              </a:spcAft>
              <a:buNone/>
            </a:pPr>
            <a:endParaRPr lang="en-US" sz="700" b="1" dirty="0"/>
          </a:p>
          <a:p>
            <a:pPr marL="0" lvl="0" indent="0" algn="ctr" rtl="0">
              <a:spcBef>
                <a:spcPts val="0"/>
              </a:spcBef>
              <a:spcAft>
                <a:spcPts val="0"/>
              </a:spcAft>
              <a:buNone/>
            </a:pPr>
            <a:endParaRPr lang="en-US" sz="700" b="1" dirty="0"/>
          </a:p>
          <a:p>
            <a:pPr marL="0" lvl="0" indent="0" algn="ctr" rtl="0">
              <a:spcBef>
                <a:spcPts val="0"/>
              </a:spcBef>
              <a:spcAft>
                <a:spcPts val="0"/>
              </a:spcAft>
              <a:buNone/>
            </a:pPr>
            <a:endParaRPr sz="700" b="1" dirty="0"/>
          </a:p>
          <a:p>
            <a:pPr marL="0" lvl="0" indent="0" algn="ctr">
              <a:spcBef>
                <a:spcPts val="0"/>
              </a:spcBef>
              <a:spcAft>
                <a:spcPts val="0"/>
              </a:spcAft>
              <a:buNone/>
            </a:pPr>
            <a:r>
              <a:rPr lang="en" sz="700" b="1" dirty="0"/>
              <a:t>Burton Elementary Campus Goals</a:t>
            </a:r>
          </a:p>
          <a:p>
            <a:pPr marL="0" lvl="0" indent="0" algn="ctr">
              <a:spcBef>
                <a:spcPts val="0"/>
              </a:spcBef>
              <a:spcAft>
                <a:spcPts val="0"/>
              </a:spcAft>
              <a:buNone/>
            </a:pPr>
            <a:endParaRPr sz="700" b="1" dirty="0"/>
          </a:p>
          <a:p>
            <a:r>
              <a:rPr lang="en" sz="700" dirty="0"/>
              <a:t>By June 2025, WBE will increase the percentage of students showing growth in literacy on STAAR to above 70%. </a:t>
            </a:r>
            <a:endParaRPr lang="en" dirty="0"/>
          </a:p>
          <a:p>
            <a:r>
              <a:rPr lang="en" sz="700" dirty="0"/>
              <a:t>By June 2025, WBE will increase the percentage of students showing growth in math on STAAR to above 70%. </a:t>
            </a:r>
            <a:endParaRPr lang="en" dirty="0"/>
          </a:p>
          <a:p>
            <a:r>
              <a:rPr lang="en" sz="700" dirty="0"/>
              <a:t>By June 2025, WBE will increase the percentage of K-2 students reading on or above grade level according to BAS assessment at the EOY from 50% to 60%.</a:t>
            </a:r>
            <a:endParaRPr lang="en" dirty="0"/>
          </a:p>
          <a:p>
            <a:r>
              <a:rPr lang="en" sz="700" dirty="0"/>
              <a:t>By June 2025, WBE will increase the percentage of students meeting grade level standards on STAAR reading from 36% to 46% , STAAR math from 20% to 35%, STAAR Science from 13% to 30% and a 5% increase within sub groups. </a:t>
            </a:r>
            <a:endParaRPr lang="en" dirty="0"/>
          </a:p>
          <a:p>
            <a:r>
              <a:rPr lang="en" sz="700" dirty="0"/>
              <a:t>By June 2025, WBE will increase the percentage of students performing at/above grade level on EOY Ren 360 reading from 50% to 70% and math from 58% to 75%. </a:t>
            </a:r>
            <a:endParaRPr lang="en" dirty="0"/>
          </a:p>
          <a:p>
            <a:r>
              <a:rPr lang="en" sz="700" dirty="0"/>
              <a:t>By June 2025, WBE will increase the percentage of Pre-K students on track in Phonological Awareness on CIRCLE to 90%.</a:t>
            </a:r>
            <a:endParaRPr lang="en" dirty="0"/>
          </a:p>
          <a:p>
            <a:br>
              <a:rPr lang="en-US" dirty="0"/>
            </a:br>
            <a:endParaRPr lang="en-US" dirty="0"/>
          </a:p>
          <a:p>
            <a:pPr marL="0" lvl="0" indent="0">
              <a:spcBef>
                <a:spcPts val="0"/>
              </a:spcBef>
              <a:spcAft>
                <a:spcPts val="0"/>
              </a:spcAft>
              <a:buNone/>
            </a:pPr>
            <a:endParaRPr sz="700" dirty="0"/>
          </a:p>
          <a:p>
            <a:pPr marL="0" lvl="0" indent="0">
              <a:spcBef>
                <a:spcPts val="0"/>
              </a:spcBef>
              <a:spcAft>
                <a:spcPts val="0"/>
              </a:spcAft>
              <a:buNone/>
            </a:pPr>
            <a:endParaRPr sz="700"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
        <p:nvSpPr>
          <p:cNvPr id="69" name="Google Shape;69;p14"/>
          <p:cNvSpPr txBox="1"/>
          <p:nvPr/>
        </p:nvSpPr>
        <p:spPr>
          <a:xfrm>
            <a:off x="3475725" y="209290"/>
            <a:ext cx="2410200" cy="1499007"/>
          </a:xfrm>
          <a:prstGeom prst="rect">
            <a:avLst/>
          </a:prstGeom>
          <a:solidFill>
            <a:schemeClr val="bg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dirty="0"/>
              <a:t>In the Fifth Grade Classroom</a:t>
            </a:r>
            <a:endParaRPr sz="900" b="1" dirty="0"/>
          </a:p>
          <a:p>
            <a:pPr marL="171450" lvl="0" indent="-171450">
              <a:buFont typeface="Arial" panose="020B0604020202020204" pitchFamily="34" charset="0"/>
              <a:buChar char="•"/>
            </a:pPr>
            <a:r>
              <a:rPr lang="en-US" sz="800" dirty="0"/>
              <a:t>We will be focusing on reading fluency and comprehension. </a:t>
            </a:r>
          </a:p>
          <a:p>
            <a:pPr marL="171450" lvl="0" indent="-171450">
              <a:buFont typeface="Arial" panose="020B0604020202020204" pitchFamily="34" charset="0"/>
              <a:buChar char="•"/>
            </a:pPr>
            <a:r>
              <a:rPr lang="en-US" sz="800" dirty="0"/>
              <a:t>In Math, we will emphasize fact fluency for recall, problem solving strategies and  scientific exploration. </a:t>
            </a:r>
          </a:p>
          <a:p>
            <a:pPr marL="171450" lvl="0" indent="-171450">
              <a:buFont typeface="Arial" panose="020B0604020202020204" pitchFamily="34" charset="0"/>
              <a:buChar char="•"/>
            </a:pPr>
            <a:r>
              <a:rPr lang="en-US" sz="800" dirty="0"/>
              <a:t>Technology resources will be used to improve students skills in all subjects.</a:t>
            </a:r>
          </a:p>
          <a:p>
            <a:pPr marL="171450" lvl="0" indent="-171450">
              <a:buFont typeface="Arial" panose="020B0604020202020204" pitchFamily="34" charset="0"/>
              <a:buChar char="•"/>
            </a:pPr>
            <a:r>
              <a:rPr lang="en-US" sz="800" dirty="0"/>
              <a:t>We will utilize our Lending Library devices to supplement our assignment submissions. </a:t>
            </a:r>
            <a:endParaRPr sz="800" dirty="0"/>
          </a:p>
        </p:txBody>
      </p:sp>
      <p:sp>
        <p:nvSpPr>
          <p:cNvPr id="70" name="Google Shape;70;p14"/>
          <p:cNvSpPr txBox="1"/>
          <p:nvPr/>
        </p:nvSpPr>
        <p:spPr>
          <a:xfrm>
            <a:off x="6384776" y="1789175"/>
            <a:ext cx="2480400" cy="2901668"/>
          </a:xfrm>
          <a:prstGeom prst="rect">
            <a:avLst/>
          </a:prstGeom>
          <a:solidFill>
            <a:schemeClr val="bg1"/>
          </a:solid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Our Fifth Grade Parents</a:t>
            </a:r>
            <a:endParaRPr sz="900" b="1" dirty="0"/>
          </a:p>
          <a:p>
            <a:pPr marL="171450" lvl="0" indent="-171450">
              <a:buFont typeface="Arial" panose="020B0604020202020204" pitchFamily="34" charset="0"/>
              <a:buChar char="•"/>
            </a:pPr>
            <a:r>
              <a:rPr lang="en-US" sz="900" dirty="0"/>
              <a:t>Students should read a chapter book 30 minutes a day at home for homework on the student’s reading level. </a:t>
            </a:r>
          </a:p>
          <a:p>
            <a:pPr marL="171450" lvl="0" indent="-171450">
              <a:buFont typeface="Arial" panose="020B0604020202020204" pitchFamily="34" charset="0"/>
              <a:buChar char="•"/>
            </a:pPr>
            <a:r>
              <a:rPr lang="en-US" sz="900" dirty="0"/>
              <a:t>Have discussions with your child about what they read will improve comprehension. </a:t>
            </a:r>
          </a:p>
          <a:p>
            <a:pPr marL="171450" lvl="0" indent="-171450">
              <a:buFont typeface="Arial" panose="020B0604020202020204" pitchFamily="34" charset="0"/>
              <a:buChar char="•"/>
            </a:pPr>
            <a:r>
              <a:rPr lang="en-US" sz="900" dirty="0"/>
              <a:t>Students should write down their thoughts as they read. Allow your students to use this during discussions. </a:t>
            </a:r>
          </a:p>
          <a:p>
            <a:pPr marL="171450" lvl="0" indent="-171450">
              <a:buFont typeface="Arial" panose="020B0604020202020204" pitchFamily="34" charset="0"/>
              <a:buChar char="•"/>
            </a:pPr>
            <a:r>
              <a:rPr lang="en-US" sz="900" dirty="0"/>
              <a:t>We will provide STAAR study guides for parents to use at home to help your child prepare for reading, math and science assessments.</a:t>
            </a:r>
          </a:p>
          <a:p>
            <a:pPr marL="171450" lvl="0" indent="-171450">
              <a:buFont typeface="Arial" panose="020B0604020202020204" pitchFamily="34" charset="0"/>
              <a:buChar char="•"/>
            </a:pPr>
            <a:r>
              <a:rPr lang="en-US" sz="900" dirty="0"/>
              <a:t>Math is everywhere! Look for ways to incorporate math in your daily familial interactions. (Paying a restaurant bill, keeping a running list of items at the grocery store, tracking an allowance, etc. </a:t>
            </a:r>
            <a:endParaRPr sz="900" dirty="0"/>
          </a:p>
        </p:txBody>
      </p:sp>
      <p:pic>
        <p:nvPicPr>
          <p:cNvPr id="71" name="Google Shape;71;p14"/>
          <p:cNvPicPr preferRelativeResize="0"/>
          <p:nvPr/>
        </p:nvPicPr>
        <p:blipFill>
          <a:blip r:embed="rId3">
            <a:alphaModFix/>
          </a:blip>
          <a:stretch>
            <a:fillRect/>
          </a:stretch>
        </p:blipFill>
        <p:spPr>
          <a:xfrm>
            <a:off x="3981450" y="2000825"/>
            <a:ext cx="1109537" cy="837625"/>
          </a:xfrm>
          <a:prstGeom prst="rect">
            <a:avLst/>
          </a:prstGeom>
          <a:noFill/>
          <a:ln>
            <a:noFill/>
          </a:ln>
        </p:spPr>
      </p:pic>
      <p:pic>
        <p:nvPicPr>
          <p:cNvPr id="72" name="Google Shape;72;p14"/>
          <p:cNvPicPr preferRelativeResize="0"/>
          <p:nvPr/>
        </p:nvPicPr>
        <p:blipFill>
          <a:blip r:embed="rId4">
            <a:alphaModFix/>
          </a:blip>
          <a:stretch>
            <a:fillRect/>
          </a:stretch>
        </p:blipFill>
        <p:spPr>
          <a:xfrm>
            <a:off x="7143750" y="652775"/>
            <a:ext cx="1101726" cy="972825"/>
          </a:xfrm>
          <a:prstGeom prst="rect">
            <a:avLst/>
          </a:prstGeom>
          <a:noFill/>
          <a:ln>
            <a:noFill/>
          </a:ln>
        </p:spPr>
      </p:pic>
      <p:sp>
        <p:nvSpPr>
          <p:cNvPr id="2" name="TextBox 1"/>
          <p:cNvSpPr txBox="1"/>
          <p:nvPr/>
        </p:nvSpPr>
        <p:spPr>
          <a:xfrm>
            <a:off x="3404159" y="2936517"/>
            <a:ext cx="2728832" cy="2031325"/>
          </a:xfrm>
          <a:prstGeom prst="rect">
            <a:avLst/>
          </a:prstGeom>
          <a:noFill/>
        </p:spPr>
        <p:txBody>
          <a:bodyPr wrap="square" rtlCol="0">
            <a:spAutoFit/>
          </a:bodyPr>
          <a:lstStyle/>
          <a:p>
            <a:pPr algn="ctr"/>
            <a:r>
              <a:rPr lang="en-US" sz="900" b="1" dirty="0"/>
              <a:t>Our Fifth Grade Students will…</a:t>
            </a:r>
          </a:p>
          <a:p>
            <a:pPr marL="171450" indent="-171450">
              <a:buFont typeface="Arial" panose="020B0604020202020204" pitchFamily="34" charset="0"/>
              <a:buChar char="•"/>
            </a:pPr>
            <a:r>
              <a:rPr lang="en-US" sz="900" dirty="0"/>
              <a:t>Create academic goals for students in all content areas.</a:t>
            </a:r>
          </a:p>
          <a:p>
            <a:pPr marL="171450" indent="-171450">
              <a:buFont typeface="Arial" panose="020B0604020202020204" pitchFamily="34" charset="0"/>
              <a:buChar char="•"/>
            </a:pPr>
            <a:r>
              <a:rPr lang="en-US" sz="900" dirty="0"/>
              <a:t>Complete assignments and homework timely.</a:t>
            </a:r>
          </a:p>
          <a:p>
            <a:pPr marL="171450" indent="-171450">
              <a:buFont typeface="Arial" panose="020B0604020202020204" pitchFamily="34" charset="0"/>
              <a:buChar char="•"/>
            </a:pPr>
            <a:r>
              <a:rPr lang="en-US" sz="900" dirty="0"/>
              <a:t>Read for 30 minutes out loud to increase fluency and comprehension.</a:t>
            </a:r>
          </a:p>
          <a:p>
            <a:pPr marL="171450" indent="-171450">
              <a:buFont typeface="Arial" panose="020B0604020202020204" pitchFamily="34" charset="0"/>
              <a:buChar char="•"/>
            </a:pPr>
            <a:r>
              <a:rPr lang="en-US" sz="900" dirty="0"/>
              <a:t>Practice math facts for fluency.</a:t>
            </a:r>
          </a:p>
          <a:p>
            <a:pPr marL="171450" indent="-171450">
              <a:buFont typeface="Arial" panose="020B0604020202020204" pitchFamily="34" charset="0"/>
              <a:buChar char="•"/>
            </a:pPr>
            <a:r>
              <a:rPr lang="en-US" sz="900" dirty="0"/>
              <a:t>Study science vocabulary words daily.</a:t>
            </a:r>
          </a:p>
          <a:p>
            <a:pPr marL="171450" indent="-171450">
              <a:buFont typeface="Arial" panose="020B0604020202020204" pitchFamily="34" charset="0"/>
              <a:buChar char="•"/>
            </a:pPr>
            <a:r>
              <a:rPr lang="en-US" sz="900" dirty="0"/>
              <a:t>Demonstrate their understanding of concepts by providing feedback to their peers.</a:t>
            </a:r>
          </a:p>
          <a:p>
            <a:pPr marL="171450" indent="-171450">
              <a:buFont typeface="Arial" panose="020B0604020202020204" pitchFamily="34" charset="0"/>
              <a:buChar char="•"/>
            </a:pPr>
            <a:r>
              <a:rPr lang="en-US" sz="900" dirty="0"/>
              <a:t>Identify their own academic needs by self-assessing regularly. </a:t>
            </a:r>
          </a:p>
          <a:p>
            <a:pPr marL="171450" indent="-171450">
              <a:buFont typeface="Arial" panose="020B0604020202020204" pitchFamily="34" charset="0"/>
              <a:buChar char="•"/>
            </a:pPr>
            <a:r>
              <a:rPr lang="en-US" sz="900" dirty="0"/>
              <a:t>Exhibit student ownership in preparation for middle school. </a:t>
            </a:r>
          </a:p>
        </p:txBody>
      </p:sp>
    </p:spTree>
    <p:extLst>
      <p:ext uri="{BB962C8B-B14F-4D97-AF65-F5344CB8AC3E}">
        <p14:creationId xmlns:p14="http://schemas.microsoft.com/office/powerpoint/2010/main" val="23046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154862" y="168736"/>
            <a:ext cx="2749200" cy="4542412"/>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b="1" dirty="0"/>
              <a:t>Goals for Student Achievement</a:t>
            </a:r>
            <a:endParaRPr sz="700" b="1" dirty="0"/>
          </a:p>
          <a:p>
            <a:pPr marL="0" lvl="0" indent="0" algn="ctr">
              <a:spcBef>
                <a:spcPts val="0"/>
              </a:spcBef>
              <a:spcAft>
                <a:spcPts val="0"/>
              </a:spcAft>
              <a:buNone/>
            </a:pPr>
            <a:endParaRPr lang="en" sz="700" b="1" dirty="0"/>
          </a:p>
          <a:p>
            <a:pPr marL="0" lvl="0" indent="0" algn="ctr">
              <a:spcBef>
                <a:spcPts val="0"/>
              </a:spcBef>
              <a:spcAft>
                <a:spcPts val="0"/>
              </a:spcAft>
              <a:buNone/>
            </a:pPr>
            <a:r>
              <a:rPr lang="en" sz="700" b="1" dirty="0"/>
              <a:t>24-25 District Goals</a:t>
            </a:r>
            <a:endParaRPr sz="700" b="1" dirty="0"/>
          </a:p>
          <a:p>
            <a:pPr marL="0" lvl="0" indent="0">
              <a:spcBef>
                <a:spcPts val="0"/>
              </a:spcBef>
              <a:spcAft>
                <a:spcPts val="0"/>
              </a:spcAft>
              <a:buClr>
                <a:schemeClr val="dk1"/>
              </a:buClr>
              <a:buSzPts val="1100"/>
              <a:buFont typeface="Arial"/>
              <a:buNone/>
            </a:pPr>
            <a:r>
              <a:rPr lang="en" sz="700" b="1" dirty="0"/>
              <a:t>Goal 1: </a:t>
            </a:r>
            <a:r>
              <a:rPr lang="en" sz="700" dirty="0"/>
              <a:t>Fort Bend ISD will provide an equitable learning environment that provides all students access to the FBISD</a:t>
            </a:r>
            <a:endParaRPr sz="700" dirty="0"/>
          </a:p>
          <a:p>
            <a:pPr marL="0" lvl="0" indent="0">
              <a:spcBef>
                <a:spcPts val="0"/>
              </a:spcBef>
              <a:spcAft>
                <a:spcPts val="0"/>
              </a:spcAft>
              <a:buNone/>
            </a:pPr>
            <a:r>
              <a:rPr lang="en" sz="700" dirty="0"/>
              <a:t>Curriculum.</a:t>
            </a:r>
            <a:endParaRPr sz="700" dirty="0"/>
          </a:p>
          <a:p>
            <a:pPr marL="0" lvl="0" indent="0">
              <a:spcBef>
                <a:spcPts val="0"/>
              </a:spcBef>
              <a:spcAft>
                <a:spcPts val="0"/>
              </a:spcAft>
              <a:buNone/>
            </a:pPr>
            <a:r>
              <a:rPr lang="en" sz="700" b="1" dirty="0"/>
              <a:t>Goal 2: </a:t>
            </a:r>
            <a:r>
              <a:rPr lang="en" sz="700" dirty="0"/>
              <a:t>Fort Bend ISD will ensure students own and are responsible for their learning, behavior, and progress through the</a:t>
            </a:r>
            <a:endParaRPr sz="700" dirty="0"/>
          </a:p>
          <a:p>
            <a:pPr marL="0" lvl="0" indent="0">
              <a:spcBef>
                <a:spcPts val="0"/>
              </a:spcBef>
              <a:spcAft>
                <a:spcPts val="0"/>
              </a:spcAft>
              <a:buNone/>
            </a:pPr>
            <a:r>
              <a:rPr lang="en" sz="700" dirty="0"/>
              <a:t>FBISD curriculum.</a:t>
            </a:r>
            <a:endParaRPr sz="700" dirty="0"/>
          </a:p>
          <a:p>
            <a:pPr marL="0" lvl="0" indent="0">
              <a:spcBef>
                <a:spcPts val="0"/>
              </a:spcBef>
              <a:spcAft>
                <a:spcPts val="0"/>
              </a:spcAft>
              <a:buNone/>
            </a:pPr>
            <a:r>
              <a:rPr lang="en" sz="700" b="1" dirty="0"/>
              <a:t>Goal 3:</a:t>
            </a:r>
            <a:r>
              <a:rPr lang="en" sz="700" dirty="0"/>
              <a:t> Fort Bend ISD will provide an inclusive, collaborative, and fluid learning environment with opportunities for both</a:t>
            </a:r>
            <a:endParaRPr sz="700" dirty="0"/>
          </a:p>
          <a:p>
            <a:pPr marL="0" lvl="0" indent="0">
              <a:spcBef>
                <a:spcPts val="0"/>
              </a:spcBef>
              <a:spcAft>
                <a:spcPts val="0"/>
              </a:spcAft>
              <a:buNone/>
            </a:pPr>
            <a:r>
              <a:rPr lang="en" sz="700" dirty="0"/>
              <a:t>risk-taking and success.</a:t>
            </a:r>
            <a:endParaRPr sz="700" dirty="0"/>
          </a:p>
          <a:p>
            <a:pPr marL="0" lvl="0" indent="0">
              <a:spcBef>
                <a:spcPts val="0"/>
              </a:spcBef>
              <a:spcAft>
                <a:spcPts val="0"/>
              </a:spcAft>
              <a:buNone/>
            </a:pPr>
            <a:r>
              <a:rPr lang="en" sz="700" b="1" dirty="0"/>
              <a:t>Goal 4</a:t>
            </a:r>
            <a:r>
              <a:rPr lang="en" sz="700" dirty="0"/>
              <a:t>: Fort Bend ISD will develop students' social-emotional, academic, literacy, language, and life skills in a safe and</a:t>
            </a:r>
            <a:endParaRPr sz="700" dirty="0"/>
          </a:p>
          <a:p>
            <a:pPr marL="0" lvl="0" indent="0">
              <a:spcBef>
                <a:spcPts val="0"/>
              </a:spcBef>
              <a:spcAft>
                <a:spcPts val="0"/>
              </a:spcAft>
              <a:buNone/>
            </a:pPr>
            <a:r>
              <a:rPr lang="en" sz="700" dirty="0"/>
              <a:t>secure Collaborative Community at every school.</a:t>
            </a:r>
            <a:endParaRPr sz="700" dirty="0"/>
          </a:p>
          <a:p>
            <a:pPr marL="0" lvl="0" indent="0" algn="ctr" rtl="0">
              <a:spcBef>
                <a:spcPts val="0"/>
              </a:spcBef>
              <a:spcAft>
                <a:spcPts val="0"/>
              </a:spcAft>
              <a:buNone/>
            </a:pPr>
            <a:endParaRPr lang="en-US" sz="700" b="1" dirty="0"/>
          </a:p>
          <a:p>
            <a:pPr marL="0" lvl="0" indent="0" algn="ctr" rtl="0">
              <a:spcBef>
                <a:spcPts val="0"/>
              </a:spcBef>
              <a:spcAft>
                <a:spcPts val="0"/>
              </a:spcAft>
              <a:buNone/>
            </a:pPr>
            <a:endParaRPr lang="en-US" sz="700" b="1" dirty="0"/>
          </a:p>
          <a:p>
            <a:pPr marL="0" lvl="0" indent="0" algn="ctr" rtl="0">
              <a:spcBef>
                <a:spcPts val="0"/>
              </a:spcBef>
              <a:spcAft>
                <a:spcPts val="0"/>
              </a:spcAft>
              <a:buNone/>
            </a:pPr>
            <a:endParaRPr sz="700" b="1" dirty="0"/>
          </a:p>
          <a:p>
            <a:pPr marL="0" lvl="0" indent="0" algn="ctr">
              <a:spcBef>
                <a:spcPts val="0"/>
              </a:spcBef>
              <a:spcAft>
                <a:spcPts val="0"/>
              </a:spcAft>
              <a:buNone/>
            </a:pPr>
            <a:r>
              <a:rPr lang="en" sz="700" b="1" dirty="0"/>
              <a:t>Burton Elementary Campus Goals</a:t>
            </a:r>
          </a:p>
          <a:p>
            <a:pPr marL="0" lvl="0" indent="0" algn="ctr">
              <a:spcBef>
                <a:spcPts val="0"/>
              </a:spcBef>
              <a:spcAft>
                <a:spcPts val="0"/>
              </a:spcAft>
              <a:buNone/>
            </a:pPr>
            <a:endParaRPr sz="700" b="1" dirty="0"/>
          </a:p>
          <a:p>
            <a:r>
              <a:rPr lang="en" sz="700" dirty="0"/>
              <a:t>By June 2025, WBE will increase the percentage of students showing growth in literacy on STAAR to above 70%. </a:t>
            </a:r>
          </a:p>
          <a:p>
            <a:r>
              <a:rPr lang="en" sz="700" dirty="0"/>
              <a:t>By June 2025, WBE will increase the percentage of students showing growth in math on STAAR to above 70%. </a:t>
            </a:r>
          </a:p>
          <a:p>
            <a:r>
              <a:rPr lang="en" sz="700" dirty="0"/>
              <a:t>By June 2025, WBE will increase the percentage of K-2 students reading on or above grade level according to BAS assessment at the EOY from 50% to 60%.</a:t>
            </a:r>
          </a:p>
          <a:p>
            <a:r>
              <a:rPr lang="en" sz="700" dirty="0"/>
              <a:t>By June 2025, WBE will increase the percentage of students meeting grade level standards on STAAR reading from 36% to 46% , STAAR math from 20% to 35%, STAAR Science from 13% to 30% and a 5% increase within sub groups. </a:t>
            </a:r>
          </a:p>
          <a:p>
            <a:r>
              <a:rPr lang="en" sz="700" dirty="0"/>
              <a:t>By June 2025, WBE will increase the percentage of students performing at/above grade level on EOY Ren 360 reading from 50% to 70% and math from 58% to 75%. </a:t>
            </a:r>
          </a:p>
          <a:p>
            <a:r>
              <a:rPr lang="en" sz="700" dirty="0"/>
              <a:t>By June 2025, WBE will increase the percentage of Pre-K students on track in Phonological Awareness on CIRCLE to 90%.</a:t>
            </a:r>
          </a:p>
          <a:p>
            <a:br>
              <a:rPr lang="en-US" dirty="0"/>
            </a:br>
            <a:endParaRPr lang="en-US" dirty="0"/>
          </a:p>
          <a:p>
            <a:pPr marL="0" lvl="0" indent="0">
              <a:spcBef>
                <a:spcPts val="0"/>
              </a:spcBef>
              <a:spcAft>
                <a:spcPts val="0"/>
              </a:spcAft>
              <a:buNone/>
            </a:pPr>
            <a:endParaRPr sz="700" dirty="0"/>
          </a:p>
          <a:p>
            <a:pPr marL="0" lvl="0" indent="0">
              <a:spcBef>
                <a:spcPts val="0"/>
              </a:spcBef>
              <a:spcAft>
                <a:spcPts val="0"/>
              </a:spcAft>
              <a:buNone/>
            </a:pPr>
            <a:endParaRPr sz="700"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
        <p:nvSpPr>
          <p:cNvPr id="69" name="Google Shape;69;p14"/>
          <p:cNvSpPr txBox="1"/>
          <p:nvPr/>
        </p:nvSpPr>
        <p:spPr>
          <a:xfrm>
            <a:off x="3475725" y="325584"/>
            <a:ext cx="2410200" cy="163432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dirty="0"/>
              <a:t>In the Pre- K Classroom</a:t>
            </a:r>
          </a:p>
          <a:p>
            <a:pPr marL="0" lvl="0" indent="0" rtl="0">
              <a:spcBef>
                <a:spcPts val="0"/>
              </a:spcBef>
              <a:spcAft>
                <a:spcPts val="0"/>
              </a:spcAft>
              <a:buNone/>
            </a:pPr>
            <a:endParaRPr sz="900" b="1" dirty="0"/>
          </a:p>
          <a:p>
            <a:pPr marL="0" lvl="0" indent="0" algn="ctr" rtl="0">
              <a:spcBef>
                <a:spcPts val="0"/>
              </a:spcBef>
              <a:spcAft>
                <a:spcPts val="0"/>
              </a:spcAft>
              <a:buNone/>
            </a:pPr>
            <a:r>
              <a:rPr lang="en-US" sz="1000" dirty="0"/>
              <a:t>*Students will learn to recognize upper- and lower-case letters and their numbers.</a:t>
            </a:r>
          </a:p>
          <a:p>
            <a:pPr marL="0" lvl="0" indent="0" algn="ctr" rtl="0">
              <a:spcBef>
                <a:spcPts val="0"/>
              </a:spcBef>
              <a:spcAft>
                <a:spcPts val="0"/>
              </a:spcAft>
              <a:buNone/>
            </a:pPr>
            <a:r>
              <a:rPr lang="en-US" sz="1000" dirty="0"/>
              <a:t>*Students learn to write their name.</a:t>
            </a:r>
          </a:p>
          <a:p>
            <a:pPr marL="0" lvl="0" indent="0" algn="ctr" rtl="0">
              <a:spcBef>
                <a:spcPts val="0"/>
              </a:spcBef>
              <a:spcAft>
                <a:spcPts val="0"/>
              </a:spcAft>
              <a:buNone/>
            </a:pPr>
            <a:r>
              <a:rPr lang="en-US" sz="1000" dirty="0"/>
              <a:t>*Students learn to count numbers.</a:t>
            </a:r>
          </a:p>
          <a:p>
            <a:pPr marL="0" lvl="0" indent="0" algn="ctr" rtl="0">
              <a:spcBef>
                <a:spcPts val="0"/>
              </a:spcBef>
              <a:spcAft>
                <a:spcPts val="0"/>
              </a:spcAft>
              <a:buNone/>
            </a:pPr>
            <a:endParaRPr sz="1000" dirty="0"/>
          </a:p>
        </p:txBody>
      </p:sp>
      <p:sp>
        <p:nvSpPr>
          <p:cNvPr id="70" name="Google Shape;70;p14"/>
          <p:cNvSpPr txBox="1"/>
          <p:nvPr/>
        </p:nvSpPr>
        <p:spPr>
          <a:xfrm>
            <a:off x="6239940" y="1728922"/>
            <a:ext cx="2480400" cy="1685655"/>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Our Pre-K Parents</a:t>
            </a:r>
          </a:p>
          <a:p>
            <a:pPr marL="0" lvl="0" indent="0" algn="ctr">
              <a:spcBef>
                <a:spcPts val="0"/>
              </a:spcBef>
              <a:spcAft>
                <a:spcPts val="0"/>
              </a:spcAft>
              <a:buNone/>
            </a:pPr>
            <a:endParaRPr lang="en-US" sz="900" dirty="0"/>
          </a:p>
          <a:p>
            <a:pPr marL="0" lvl="0" indent="0" algn="ctr">
              <a:spcBef>
                <a:spcPts val="0"/>
              </a:spcBef>
              <a:spcAft>
                <a:spcPts val="0"/>
              </a:spcAft>
              <a:buNone/>
            </a:pPr>
            <a:r>
              <a:rPr lang="en-US" sz="900" dirty="0"/>
              <a:t>*</a:t>
            </a:r>
            <a:r>
              <a:rPr lang="en-US" sz="1000" dirty="0"/>
              <a:t>Parents will read with their student 20 mins daily.</a:t>
            </a:r>
          </a:p>
          <a:p>
            <a:pPr marL="0" lvl="0" indent="0" algn="ctr">
              <a:spcBef>
                <a:spcPts val="0"/>
              </a:spcBef>
              <a:spcAft>
                <a:spcPts val="0"/>
              </a:spcAft>
              <a:buNone/>
            </a:pPr>
            <a:r>
              <a:rPr lang="en-US" sz="1000" dirty="0"/>
              <a:t>*Assist their child in holding and using scissors correctly. </a:t>
            </a:r>
          </a:p>
          <a:p>
            <a:pPr marL="0" lvl="0" indent="0" algn="ctr">
              <a:spcBef>
                <a:spcPts val="0"/>
              </a:spcBef>
              <a:spcAft>
                <a:spcPts val="0"/>
              </a:spcAft>
              <a:buNone/>
            </a:pPr>
            <a:r>
              <a:rPr lang="en-US" sz="1000" dirty="0"/>
              <a:t>*Assist their child in holding and using a pencil correctly. </a:t>
            </a:r>
          </a:p>
          <a:p>
            <a:pPr marL="0" lvl="0" indent="0" algn="ctr">
              <a:spcBef>
                <a:spcPts val="0"/>
              </a:spcBef>
              <a:spcAft>
                <a:spcPts val="0"/>
              </a:spcAft>
              <a:buNone/>
            </a:pPr>
            <a:r>
              <a:rPr lang="en-US" sz="1000" dirty="0"/>
              <a:t>*Check their child’s daily folder and ensure homework is complete.</a:t>
            </a:r>
          </a:p>
          <a:p>
            <a:pPr marL="0" lvl="0" indent="0" algn="ctr">
              <a:spcBef>
                <a:spcPts val="0"/>
              </a:spcBef>
              <a:spcAft>
                <a:spcPts val="0"/>
              </a:spcAft>
              <a:buNone/>
            </a:pPr>
            <a:endParaRPr sz="900" dirty="0"/>
          </a:p>
        </p:txBody>
      </p:sp>
      <p:pic>
        <p:nvPicPr>
          <p:cNvPr id="71" name="Google Shape;71;p14"/>
          <p:cNvPicPr preferRelativeResize="0"/>
          <p:nvPr/>
        </p:nvPicPr>
        <p:blipFill>
          <a:blip r:embed="rId3">
            <a:alphaModFix/>
          </a:blip>
          <a:stretch>
            <a:fillRect/>
          </a:stretch>
        </p:blipFill>
        <p:spPr>
          <a:xfrm>
            <a:off x="4096100" y="2077025"/>
            <a:ext cx="1261587" cy="983675"/>
          </a:xfrm>
          <a:prstGeom prst="rect">
            <a:avLst/>
          </a:prstGeom>
          <a:noFill/>
          <a:ln>
            <a:noFill/>
          </a:ln>
        </p:spPr>
      </p:pic>
      <p:pic>
        <p:nvPicPr>
          <p:cNvPr id="72" name="Google Shape;72;p14"/>
          <p:cNvPicPr preferRelativeResize="0"/>
          <p:nvPr/>
        </p:nvPicPr>
        <p:blipFill>
          <a:blip r:embed="rId4">
            <a:alphaModFix/>
          </a:blip>
          <a:stretch>
            <a:fillRect/>
          </a:stretch>
        </p:blipFill>
        <p:spPr>
          <a:xfrm>
            <a:off x="7150100" y="652775"/>
            <a:ext cx="1095376" cy="991875"/>
          </a:xfrm>
          <a:prstGeom prst="rect">
            <a:avLst/>
          </a:prstGeom>
          <a:noFill/>
          <a:ln>
            <a:noFill/>
          </a:ln>
        </p:spPr>
      </p:pic>
      <p:sp>
        <p:nvSpPr>
          <p:cNvPr id="2" name="TextBox 1"/>
          <p:cNvSpPr txBox="1"/>
          <p:nvPr/>
        </p:nvSpPr>
        <p:spPr>
          <a:xfrm>
            <a:off x="3155038" y="3338303"/>
            <a:ext cx="3244155" cy="1477328"/>
          </a:xfrm>
          <a:prstGeom prst="rect">
            <a:avLst/>
          </a:prstGeom>
          <a:noFill/>
        </p:spPr>
        <p:txBody>
          <a:bodyPr wrap="square" rtlCol="0">
            <a:spAutoFit/>
          </a:bodyPr>
          <a:lstStyle/>
          <a:p>
            <a:pPr algn="ctr"/>
            <a:r>
              <a:rPr lang="en-US" sz="900" b="1" dirty="0"/>
              <a:t>Our Pre-K Students</a:t>
            </a:r>
          </a:p>
          <a:p>
            <a:pPr algn="ctr"/>
            <a:endParaRPr lang="en-US" sz="900" b="1" dirty="0"/>
          </a:p>
          <a:p>
            <a:pPr algn="ctr"/>
            <a:r>
              <a:rPr lang="en-US" sz="1000" b="1" dirty="0"/>
              <a:t>*Learn how to use the proper pencil grip</a:t>
            </a:r>
          </a:p>
          <a:p>
            <a:pPr algn="ctr"/>
            <a:r>
              <a:rPr lang="en-US" sz="1000" b="1" dirty="0"/>
              <a:t>Select books of interest to read</a:t>
            </a:r>
          </a:p>
          <a:p>
            <a:pPr algn="ctr"/>
            <a:r>
              <a:rPr lang="en-US" sz="1000" b="1" dirty="0"/>
              <a:t>*Hold books properly</a:t>
            </a:r>
          </a:p>
          <a:p>
            <a:pPr algn="ctr"/>
            <a:endParaRPr lang="en-US" dirty="0"/>
          </a:p>
          <a:p>
            <a:endParaRPr lang="en-US" dirty="0"/>
          </a:p>
          <a:p>
            <a:endParaRPr lang="en-US" dirty="0"/>
          </a:p>
        </p:txBody>
      </p:sp>
    </p:spTree>
    <p:extLst>
      <p:ext uri="{BB962C8B-B14F-4D97-AF65-F5344CB8AC3E}">
        <p14:creationId xmlns:p14="http://schemas.microsoft.com/office/powerpoint/2010/main" val="164674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368100" y="204700"/>
            <a:ext cx="2184300" cy="672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Walter Moses Burton Elementary</a:t>
            </a:r>
            <a:endParaRPr sz="900" b="1" dirty="0"/>
          </a:p>
          <a:p>
            <a:pPr marL="0" lvl="0" indent="0" algn="ctr">
              <a:spcBef>
                <a:spcPts val="0"/>
              </a:spcBef>
              <a:spcAft>
                <a:spcPts val="0"/>
              </a:spcAft>
              <a:buNone/>
            </a:pPr>
            <a:r>
              <a:rPr lang="en" sz="900" b="1" dirty="0"/>
              <a:t>Family School Compact</a:t>
            </a:r>
            <a:endParaRPr sz="900" b="1" dirty="0"/>
          </a:p>
          <a:p>
            <a:pPr marL="0" lvl="0" indent="0" algn="ctr">
              <a:spcBef>
                <a:spcPts val="0"/>
              </a:spcBef>
              <a:spcAft>
                <a:spcPts val="0"/>
              </a:spcAft>
              <a:buNone/>
            </a:pPr>
            <a:r>
              <a:rPr lang="en" sz="900" b="1" dirty="0"/>
              <a:t>Kindergarten</a:t>
            </a:r>
            <a:endParaRPr sz="900" b="1" dirty="0"/>
          </a:p>
          <a:p>
            <a:pPr marL="0" lvl="0" indent="0" algn="ctr">
              <a:spcBef>
                <a:spcPts val="0"/>
              </a:spcBef>
              <a:spcAft>
                <a:spcPts val="0"/>
              </a:spcAft>
              <a:buNone/>
            </a:pPr>
            <a:r>
              <a:rPr lang="en" sz="900" b="1" dirty="0"/>
              <a:t>24-25 School Year</a:t>
            </a:r>
            <a:endParaRPr sz="900" b="1" dirty="0"/>
          </a:p>
        </p:txBody>
      </p:sp>
      <p:sp>
        <p:nvSpPr>
          <p:cNvPr id="56" name="Google Shape;56;p13"/>
          <p:cNvSpPr txBox="1"/>
          <p:nvPr/>
        </p:nvSpPr>
        <p:spPr>
          <a:xfrm>
            <a:off x="3059450" y="1845700"/>
            <a:ext cx="2952300" cy="1530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a:t>Mission Statement</a:t>
            </a:r>
          </a:p>
          <a:p>
            <a:pPr marL="0" lvl="0" indent="0" algn="ctr">
              <a:spcBef>
                <a:spcPts val="0"/>
              </a:spcBef>
              <a:spcAft>
                <a:spcPts val="0"/>
              </a:spcAft>
              <a:buNone/>
            </a:pPr>
            <a:endParaRPr sz="900" b="1"/>
          </a:p>
          <a:p>
            <a:pPr marL="0" lvl="0" indent="0" algn="ctr">
              <a:spcBef>
                <a:spcPts val="0"/>
              </a:spcBef>
              <a:spcAft>
                <a:spcPts val="0"/>
              </a:spcAft>
              <a:buNone/>
            </a:pPr>
            <a:r>
              <a:rPr lang="en-US" sz="900"/>
              <a:t>At Burton Elementary, we are an academic force that partners with parents to guide a community of learners toward reaching their full potential by being committed to service and setting high expectations for academic excellence.   </a:t>
            </a:r>
            <a:endParaRPr sz="900"/>
          </a:p>
        </p:txBody>
      </p:sp>
      <p:sp>
        <p:nvSpPr>
          <p:cNvPr id="57" name="Google Shape;57;p13"/>
          <p:cNvSpPr txBox="1"/>
          <p:nvPr/>
        </p:nvSpPr>
        <p:spPr>
          <a:xfrm>
            <a:off x="3510650" y="3947950"/>
            <a:ext cx="2049900" cy="95535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dirty="0"/>
              <a:t>1625 Hunter Green Lane</a:t>
            </a:r>
            <a:endParaRPr sz="700" dirty="0"/>
          </a:p>
          <a:p>
            <a:pPr marL="0" lvl="0" indent="0" algn="ctr" rtl="0">
              <a:spcBef>
                <a:spcPts val="0"/>
              </a:spcBef>
              <a:spcAft>
                <a:spcPts val="0"/>
              </a:spcAft>
              <a:buNone/>
            </a:pPr>
            <a:r>
              <a:rPr lang="en" sz="700" dirty="0"/>
              <a:t>Fresno, TX 77545</a:t>
            </a:r>
            <a:endParaRPr sz="700" dirty="0"/>
          </a:p>
          <a:p>
            <a:pPr marL="0" lvl="0" indent="0" algn="ctr">
              <a:spcBef>
                <a:spcPts val="0"/>
              </a:spcBef>
              <a:spcAft>
                <a:spcPts val="0"/>
              </a:spcAft>
              <a:buNone/>
            </a:pPr>
            <a:r>
              <a:rPr lang="en" sz="700" dirty="0"/>
              <a:t>281-634-5050</a:t>
            </a:r>
            <a:endParaRPr sz="700" dirty="0"/>
          </a:p>
          <a:p>
            <a:pPr lvl="0" algn="ctr"/>
            <a:r>
              <a:rPr lang="en-US" sz="700" dirty="0">
                <a:hlinkClick r:id="rId3"/>
              </a:rPr>
              <a:t>https://www.fortbendisd.com/Page/46352</a:t>
            </a:r>
            <a:endParaRPr lang="en-US" sz="700" dirty="0"/>
          </a:p>
          <a:p>
            <a:pPr lvl="0" algn="ctr"/>
            <a:endParaRPr lang="en-US" sz="700" dirty="0"/>
          </a:p>
          <a:p>
            <a:pPr lvl="0" algn="ctr"/>
            <a:r>
              <a:rPr lang="fr-FR" sz="700" dirty="0"/>
              <a:t>Charles, Kimberly, Principal
Colter, Michelle  Assistant Principal</a:t>
            </a:r>
            <a:endParaRPr lang="fr-FR" sz="800" dirty="0"/>
          </a:p>
          <a:p>
            <a:pPr marL="0" lvl="0" indent="0" algn="ctr">
              <a:spcBef>
                <a:spcPts val="0"/>
              </a:spcBef>
              <a:spcAft>
                <a:spcPts val="0"/>
              </a:spcAft>
              <a:buNone/>
            </a:pPr>
            <a:endParaRPr dirty="0"/>
          </a:p>
        </p:txBody>
      </p:sp>
      <p:sp>
        <p:nvSpPr>
          <p:cNvPr id="58" name="Google Shape;58;p13"/>
          <p:cNvSpPr txBox="1"/>
          <p:nvPr/>
        </p:nvSpPr>
        <p:spPr>
          <a:xfrm>
            <a:off x="355200" y="204700"/>
            <a:ext cx="2690100" cy="270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800" b="1" dirty="0"/>
              <a:t>What is a Family School Compact?-</a:t>
            </a:r>
            <a:r>
              <a:rPr lang="en-US" sz="800" dirty="0"/>
              <a:t>A Family-School Compact is an action plan to enhance schools and promote student success.</a:t>
            </a:r>
          </a:p>
          <a:p>
            <a:pPr marL="0" lvl="0" indent="0" rtl="0">
              <a:spcBef>
                <a:spcPts val="0"/>
              </a:spcBef>
              <a:spcAft>
                <a:spcPts val="0"/>
              </a:spcAft>
              <a:buClr>
                <a:schemeClr val="dk1"/>
              </a:buClr>
              <a:buSzPts val="1100"/>
              <a:buFont typeface="Arial"/>
              <a:buNone/>
            </a:pPr>
            <a:r>
              <a:rPr lang="en-US" sz="800" dirty="0"/>
              <a:t>The Family-School Compact describes how Burton Elementary and families can work together to help children achieve the State’s high standards. It outlines how parents, the school staff, and students will share responsibility for improved student academic achievement. Compacts are discussed with parents/guardians and students during Parent/Teacher conferences. This is when compacts are shared, and teachers discuss the details of the teacher, parent and student roles as outlined in the compact. Feedback, and request for any additional support, are welcome at any time. Our Compact describes what the school will provide to students and parents, how communication will take place, and how teachers will help students develop necessary skills. It outlines what strategies families can use at home to support their child’s learning. These components are linked to our Campus Improvement Plan (CIP).</a:t>
            </a:r>
          </a:p>
          <a:p>
            <a:pPr marL="0" lvl="0" indent="0">
              <a:spcBef>
                <a:spcPts val="0"/>
              </a:spcBef>
              <a:spcAft>
                <a:spcPts val="0"/>
              </a:spcAft>
              <a:buNone/>
            </a:pPr>
            <a:endParaRPr lang="es-MX" sz="1000" dirty="0"/>
          </a:p>
        </p:txBody>
      </p:sp>
      <p:sp>
        <p:nvSpPr>
          <p:cNvPr id="59" name="Google Shape;59;p13"/>
          <p:cNvSpPr txBox="1"/>
          <p:nvPr/>
        </p:nvSpPr>
        <p:spPr>
          <a:xfrm>
            <a:off x="310225" y="2935175"/>
            <a:ext cx="2621700" cy="210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b="1"/>
              <a:t>Jointly Developed</a:t>
            </a:r>
            <a:r>
              <a:rPr lang="en" sz="800"/>
              <a:t>-Parents, staff, and students of Burton Elementary contributed to the development of this compact. Feedback from surveys, input at meetings, and evaluation of current parent involvement practices were all considered. Meetings are held each year to review the compact and to make necessary changes. The compact ensures that students are provided with the best opportunity for academic achievement by the school and family working together. Parents are welcome to contribute comments at any time as the compact will be referenced throughout the year.</a:t>
            </a:r>
            <a:endParaRPr sz="800"/>
          </a:p>
        </p:txBody>
      </p:sp>
      <p:sp>
        <p:nvSpPr>
          <p:cNvPr id="60" name="Google Shape;60;p13"/>
          <p:cNvSpPr txBox="1"/>
          <p:nvPr/>
        </p:nvSpPr>
        <p:spPr>
          <a:xfrm>
            <a:off x="3282050" y="3061575"/>
            <a:ext cx="2507100" cy="967086"/>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 sz="1000" b="1"/>
              <a:t>Vision</a:t>
            </a:r>
            <a:endParaRPr sz="1000" b="1"/>
          </a:p>
          <a:p>
            <a:pPr marL="0" lvl="0" indent="0" algn="ctr">
              <a:spcBef>
                <a:spcPts val="0"/>
              </a:spcBef>
              <a:spcAft>
                <a:spcPts val="0"/>
              </a:spcAft>
              <a:buNone/>
            </a:pPr>
            <a:r>
              <a:rPr lang="en-US" sz="900"/>
              <a:t>At Burton Elementary, every child will be inspired and motivated to become a life-long learner and productive citizen in our society.  </a:t>
            </a:r>
            <a:endParaRPr sz="900"/>
          </a:p>
        </p:txBody>
      </p:sp>
      <p:sp>
        <p:nvSpPr>
          <p:cNvPr id="61" name="Google Shape;61;p13"/>
          <p:cNvSpPr txBox="1"/>
          <p:nvPr/>
        </p:nvSpPr>
        <p:spPr>
          <a:xfrm>
            <a:off x="6343375" y="113250"/>
            <a:ext cx="2378100" cy="2710754"/>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Building Partnerships</a:t>
            </a:r>
            <a:r>
              <a:rPr lang="en" sz="800" dirty="0"/>
              <a:t>-Burton Elementary is committed to providing families with resources and opportunities for learning in order to assist parents in working with their child.</a:t>
            </a:r>
            <a:endParaRPr sz="800" dirty="0"/>
          </a:p>
          <a:p>
            <a:pPr>
              <a:buClr>
                <a:schemeClr val="dk1"/>
              </a:buClr>
              <a:buSzPts val="1100"/>
            </a:pPr>
            <a:r>
              <a:rPr lang="en" sz="800" dirty="0"/>
              <a:t>Our Parent Resource Center is located in Extended Day and offers educational games, books and other materials available for parents to borrow for free. In addition, we also have computers with internet access available for parent use. </a:t>
            </a:r>
            <a:r>
              <a:rPr lang="en" sz="800" b="1" dirty="0"/>
              <a:t>The parent resource center is open every school day, from 9:00 a.m. to 2:00 p.m.</a:t>
            </a:r>
          </a:p>
          <a:p>
            <a:pPr marL="0" lvl="0" indent="0">
              <a:spcBef>
                <a:spcPts val="0"/>
              </a:spcBef>
              <a:spcAft>
                <a:spcPts val="0"/>
              </a:spcAft>
              <a:buClr>
                <a:schemeClr val="dk1"/>
              </a:buClr>
              <a:buSzPts val="1100"/>
              <a:buFont typeface="Arial"/>
              <a:buNone/>
            </a:pPr>
            <a:endParaRPr sz="800" b="1" dirty="0"/>
          </a:p>
          <a:p>
            <a:pPr marL="0" lvl="0" indent="0">
              <a:spcBef>
                <a:spcPts val="0"/>
              </a:spcBef>
              <a:spcAft>
                <a:spcPts val="0"/>
              </a:spcAft>
              <a:buClr>
                <a:schemeClr val="dk1"/>
              </a:buClr>
              <a:buSzPts val="1100"/>
              <a:buFont typeface="Arial"/>
              <a:buNone/>
            </a:pPr>
            <a:r>
              <a:rPr lang="en" sz="800" dirty="0"/>
              <a:t>A variety of Parent Involvement opportunities and Family Learning Nights are offered throughout the year, providing information on topics such as helping your child in Math and Reading, Understanding Tests and Assessments, Grade Level Learning Expectations, Helping with Homework, and more. </a:t>
            </a:r>
            <a:endParaRPr sz="800"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6407875" y="2824004"/>
            <a:ext cx="2313600" cy="207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Communication About Student Learning</a:t>
            </a:r>
            <a:r>
              <a:rPr lang="en" sz="800" dirty="0"/>
              <a:t>-</a:t>
            </a:r>
            <a:endParaRPr sz="800" dirty="0"/>
          </a:p>
          <a:p>
            <a:pPr>
              <a:buSzPts val="1100"/>
            </a:pPr>
            <a:r>
              <a:rPr lang="en" sz="800" dirty="0"/>
              <a:t>Burton Elementary recognizes the importance of frequent, consistent and specific communication with parents. Parent-Teacher Conferences will take place in the fall and spring of the 24-25 school year. Student Report Cards are issued every nine weeks, in addition to progress reports after the 4</a:t>
            </a:r>
            <a:r>
              <a:rPr lang="en" sz="800" baseline="30000" dirty="0"/>
              <a:t>th</a:t>
            </a:r>
            <a:r>
              <a:rPr lang="en" sz="800" dirty="0"/>
              <a:t> week of each nine weeks. Campus information may be accessed through Skyward Family Access, as well as, Schoology. </a:t>
            </a:r>
            <a:r>
              <a:rPr lang="en" sz="800" b="1" dirty="0"/>
              <a:t>Volunteering will be offered throughout the year. </a:t>
            </a:r>
            <a:r>
              <a:rPr lang="en-US" sz="800" b="1" i="1" dirty="0"/>
              <a:t>Please contact Verenis Villasana for volunteer opportunities at 281-634-3129 or verenis.villasana@fortbendisd.gov</a:t>
            </a:r>
          </a:p>
          <a:p>
            <a:pPr marL="0" lvl="0" indent="0">
              <a:spcBef>
                <a:spcPts val="0"/>
              </a:spcBef>
              <a:spcAft>
                <a:spcPts val="0"/>
              </a:spcAft>
              <a:buClr>
                <a:schemeClr val="dk1"/>
              </a:buClr>
              <a:buSzPts val="1100"/>
              <a:buFont typeface="Arial"/>
              <a:buNone/>
            </a:pP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275" y="896437"/>
            <a:ext cx="1245704" cy="930126"/>
          </a:xfrm>
          <a:prstGeom prst="rect">
            <a:avLst/>
          </a:prstGeom>
        </p:spPr>
      </p:pic>
    </p:spTree>
    <p:extLst>
      <p:ext uri="{BB962C8B-B14F-4D97-AF65-F5344CB8AC3E}">
        <p14:creationId xmlns:p14="http://schemas.microsoft.com/office/powerpoint/2010/main" val="218252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154862" y="168736"/>
            <a:ext cx="2749200" cy="4542412"/>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700" b="1" dirty="0"/>
              <a:t>Goals for Student Achievement</a:t>
            </a:r>
          </a:p>
          <a:p>
            <a:pPr marL="0" lvl="0" indent="0" algn="ctr">
              <a:spcBef>
                <a:spcPts val="0"/>
              </a:spcBef>
              <a:spcAft>
                <a:spcPts val="0"/>
              </a:spcAft>
              <a:buNone/>
            </a:pPr>
            <a:endParaRPr lang="en-US" sz="700" b="1" dirty="0"/>
          </a:p>
          <a:p>
            <a:pPr marL="0" lvl="0" indent="0" algn="ctr">
              <a:spcBef>
                <a:spcPts val="0"/>
              </a:spcBef>
              <a:spcAft>
                <a:spcPts val="0"/>
              </a:spcAft>
              <a:buNone/>
            </a:pPr>
            <a:r>
              <a:rPr lang="en-US" sz="700" b="1" dirty="0"/>
              <a:t>24-25 District Goals</a:t>
            </a:r>
          </a:p>
          <a:p>
            <a:pPr marL="0" lvl="0" indent="0">
              <a:spcBef>
                <a:spcPts val="0"/>
              </a:spcBef>
              <a:spcAft>
                <a:spcPts val="0"/>
              </a:spcAft>
              <a:buClr>
                <a:schemeClr val="dk1"/>
              </a:buClr>
              <a:buSzPts val="1100"/>
              <a:buFont typeface="Arial"/>
              <a:buNone/>
            </a:pPr>
            <a:r>
              <a:rPr lang="en-US" sz="700" b="1" dirty="0"/>
              <a:t>Goal 1: </a:t>
            </a:r>
            <a:r>
              <a:rPr lang="en-US" sz="700" dirty="0"/>
              <a:t>Fort Bend ISD will provide an equitable learning environment that provides all students access to the FBISD</a:t>
            </a:r>
          </a:p>
          <a:p>
            <a:pPr marL="0" lvl="0" indent="0">
              <a:spcBef>
                <a:spcPts val="0"/>
              </a:spcBef>
              <a:spcAft>
                <a:spcPts val="0"/>
              </a:spcAft>
              <a:buNone/>
            </a:pPr>
            <a:r>
              <a:rPr lang="en-US" sz="700" dirty="0"/>
              <a:t>Curriculum.</a:t>
            </a:r>
          </a:p>
          <a:p>
            <a:pPr marL="0" lvl="0" indent="0">
              <a:spcBef>
                <a:spcPts val="0"/>
              </a:spcBef>
              <a:spcAft>
                <a:spcPts val="0"/>
              </a:spcAft>
              <a:buNone/>
            </a:pPr>
            <a:r>
              <a:rPr lang="en-US" sz="700" b="1" dirty="0"/>
              <a:t>Goal 2: </a:t>
            </a:r>
            <a:r>
              <a:rPr lang="en-US" sz="700" dirty="0"/>
              <a:t>Fort Bend ISD will ensure students own and are responsible for their learning, behavior, and progress through the</a:t>
            </a:r>
          </a:p>
          <a:p>
            <a:pPr marL="0" lvl="0" indent="0">
              <a:spcBef>
                <a:spcPts val="0"/>
              </a:spcBef>
              <a:spcAft>
                <a:spcPts val="0"/>
              </a:spcAft>
              <a:buNone/>
            </a:pPr>
            <a:r>
              <a:rPr lang="en-US" sz="700" dirty="0"/>
              <a:t>FBISD curriculum.</a:t>
            </a:r>
          </a:p>
          <a:p>
            <a:pPr marL="0" lvl="0" indent="0">
              <a:spcBef>
                <a:spcPts val="0"/>
              </a:spcBef>
              <a:spcAft>
                <a:spcPts val="0"/>
              </a:spcAft>
              <a:buNone/>
            </a:pPr>
            <a:r>
              <a:rPr lang="en-US" sz="700" b="1" dirty="0"/>
              <a:t>Goal 3:</a:t>
            </a:r>
            <a:r>
              <a:rPr lang="en-US" sz="700" dirty="0"/>
              <a:t> Fort Bend ISD will provide an inclusive, collaborative, and fluid learning environment with opportunities for both</a:t>
            </a:r>
          </a:p>
          <a:p>
            <a:pPr marL="0" lvl="0" indent="0">
              <a:spcBef>
                <a:spcPts val="0"/>
              </a:spcBef>
              <a:spcAft>
                <a:spcPts val="0"/>
              </a:spcAft>
              <a:buNone/>
            </a:pPr>
            <a:r>
              <a:rPr lang="en-US" sz="700" dirty="0"/>
              <a:t>risk-taking and success.</a:t>
            </a:r>
          </a:p>
          <a:p>
            <a:pPr marL="0" lvl="0" indent="0">
              <a:spcBef>
                <a:spcPts val="0"/>
              </a:spcBef>
              <a:spcAft>
                <a:spcPts val="0"/>
              </a:spcAft>
              <a:buNone/>
            </a:pPr>
            <a:r>
              <a:rPr lang="en-US" sz="700" b="1" dirty="0"/>
              <a:t>Goal 4</a:t>
            </a:r>
            <a:r>
              <a:rPr lang="en-US" sz="700" dirty="0"/>
              <a:t>: Fort Bend ISD will develop students' social-emotional, academic, literacy, language, and life skills in a safe and</a:t>
            </a:r>
          </a:p>
          <a:p>
            <a:pPr marL="0" lvl="0" indent="0">
              <a:spcBef>
                <a:spcPts val="0"/>
              </a:spcBef>
              <a:spcAft>
                <a:spcPts val="0"/>
              </a:spcAft>
              <a:buNone/>
            </a:pPr>
            <a:r>
              <a:rPr lang="en-US" sz="700" dirty="0"/>
              <a:t>secure Collaborative Community at every school.</a:t>
            </a:r>
          </a:p>
          <a:p>
            <a:pPr marL="0" lvl="0" indent="0" algn="ctr" rtl="0">
              <a:spcBef>
                <a:spcPts val="0"/>
              </a:spcBef>
              <a:spcAft>
                <a:spcPts val="0"/>
              </a:spcAft>
              <a:buNone/>
            </a:pPr>
            <a:endParaRPr lang="en-US" sz="700" b="1" dirty="0"/>
          </a:p>
          <a:p>
            <a:pPr marL="0" lvl="0" indent="0" algn="ctr" rtl="0">
              <a:spcBef>
                <a:spcPts val="0"/>
              </a:spcBef>
              <a:spcAft>
                <a:spcPts val="0"/>
              </a:spcAft>
              <a:buNone/>
            </a:pPr>
            <a:endParaRPr lang="en-US" sz="700" b="1" dirty="0"/>
          </a:p>
          <a:p>
            <a:pPr marL="0" lvl="0" indent="0" algn="ctr" rtl="0">
              <a:spcBef>
                <a:spcPts val="0"/>
              </a:spcBef>
              <a:spcAft>
                <a:spcPts val="0"/>
              </a:spcAft>
              <a:buNone/>
            </a:pPr>
            <a:endParaRPr lang="en-US" sz="700" b="1" dirty="0"/>
          </a:p>
          <a:p>
            <a:pPr marL="0" lvl="0" indent="0" algn="ctr">
              <a:spcBef>
                <a:spcPts val="0"/>
              </a:spcBef>
              <a:spcAft>
                <a:spcPts val="0"/>
              </a:spcAft>
              <a:buNone/>
            </a:pPr>
            <a:r>
              <a:rPr lang="en-US" sz="700" b="1" dirty="0"/>
              <a:t>Burton Elementary Campus Goals</a:t>
            </a:r>
          </a:p>
          <a:p>
            <a:pPr marL="0" lvl="0" indent="0" algn="ctr">
              <a:spcBef>
                <a:spcPts val="0"/>
              </a:spcBef>
              <a:spcAft>
                <a:spcPts val="0"/>
              </a:spcAft>
              <a:buNone/>
            </a:pPr>
            <a:endParaRPr lang="en-US" sz="700" b="1" dirty="0"/>
          </a:p>
          <a:p>
            <a:r>
              <a:rPr lang="en-US" sz="700" dirty="0"/>
              <a:t>By June 2025, WBE will increase the percentage of students showing growth in literacy on STAAR to above 70%. </a:t>
            </a:r>
          </a:p>
          <a:p>
            <a:r>
              <a:rPr lang="en-US" sz="700" dirty="0"/>
              <a:t>By June 2025, WBE will increase the percentage of students showing growth in math on STAAR to above 70%. </a:t>
            </a:r>
          </a:p>
          <a:p>
            <a:r>
              <a:rPr lang="en-US" sz="700" dirty="0"/>
              <a:t>By June 2025, WBE will increase the percentage of K-2 students reading on or above grade level according to BAS assessment at the EOY from 50% to 60%.</a:t>
            </a:r>
          </a:p>
          <a:p>
            <a:r>
              <a:rPr lang="en-US" sz="700" dirty="0"/>
              <a:t>By June 2025, WBE will increase the percentage of students meeting grade level standards on STAAR reading from 36% to 46% , STAAR math from 20% to 35%, STAAR Science from 13% to 30% and a 5% increase within sub groups. </a:t>
            </a:r>
          </a:p>
          <a:p>
            <a:r>
              <a:rPr lang="en-US" sz="700" dirty="0"/>
              <a:t>By June 2025, WBE will increase the percentage of students performing at/above grade level on EOY Ren 360 reading from 50% to 70% and math from 58% to 75%. </a:t>
            </a:r>
          </a:p>
          <a:p>
            <a:r>
              <a:rPr lang="en-US" sz="700" dirty="0"/>
              <a:t>By June 2025, WBE will increase the percentage of Pre-K students on track in Phonological Awareness on CIRCLE to 90%.</a:t>
            </a:r>
          </a:p>
          <a:p>
            <a:br>
              <a:rPr lang="en-US" dirty="0"/>
            </a:br>
            <a:r>
              <a:rPr lang="en-US" sz="700" dirty="0"/>
              <a:t> </a:t>
            </a:r>
          </a:p>
          <a:p>
            <a:pPr marL="0" lvl="0" indent="0">
              <a:spcBef>
                <a:spcPts val="0"/>
              </a:spcBef>
              <a:spcAft>
                <a:spcPts val="0"/>
              </a:spcAft>
              <a:buNone/>
            </a:pPr>
            <a:endParaRPr lang="en-US" sz="700" dirty="0"/>
          </a:p>
          <a:p>
            <a:pPr marL="0" lvl="0" indent="0">
              <a:spcBef>
                <a:spcPts val="0"/>
              </a:spcBef>
              <a:spcAft>
                <a:spcPts val="0"/>
              </a:spcAft>
              <a:buNone/>
            </a:pPr>
            <a:endParaRPr lang="en-US" sz="700" dirty="0"/>
          </a:p>
          <a:p>
            <a:pPr marL="0" lvl="0" indent="0">
              <a:spcBef>
                <a:spcPts val="0"/>
              </a:spcBef>
              <a:spcAft>
                <a:spcPts val="0"/>
              </a:spcAft>
              <a:buClr>
                <a:schemeClr val="dk1"/>
              </a:buClr>
              <a:buSzPts val="1100"/>
              <a:buFont typeface="Arial"/>
              <a:buNone/>
            </a:pPr>
            <a:endParaRPr lang="en-US" dirty="0"/>
          </a:p>
          <a:p>
            <a:pPr marL="0" lvl="0" indent="0">
              <a:spcBef>
                <a:spcPts val="0"/>
              </a:spcBef>
              <a:spcAft>
                <a:spcPts val="0"/>
              </a:spcAft>
              <a:buNone/>
            </a:pPr>
            <a:endParaRPr lang="en-US" dirty="0"/>
          </a:p>
        </p:txBody>
      </p:sp>
      <p:sp>
        <p:nvSpPr>
          <p:cNvPr id="69" name="Google Shape;69;p14"/>
          <p:cNvSpPr txBox="1"/>
          <p:nvPr/>
        </p:nvSpPr>
        <p:spPr>
          <a:xfrm>
            <a:off x="3475725" y="226224"/>
            <a:ext cx="2410200" cy="163432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dirty="0"/>
              <a:t>In the Kindergarten Classroom</a:t>
            </a:r>
          </a:p>
          <a:p>
            <a:pPr marL="0" lvl="0" indent="0" rtl="0">
              <a:spcBef>
                <a:spcPts val="0"/>
              </a:spcBef>
              <a:spcAft>
                <a:spcPts val="0"/>
              </a:spcAft>
              <a:buNone/>
            </a:pPr>
            <a:r>
              <a:rPr lang="en" sz="800" b="1" dirty="0"/>
              <a:t>The Kindergarten team will work with students and their families to help students achieve success in reading and math. We will work with families to support students in the following ways:</a:t>
            </a:r>
          </a:p>
          <a:p>
            <a:pPr marL="0" lvl="0" indent="0" rtl="0">
              <a:lnSpc>
                <a:spcPct val="150000"/>
              </a:lnSpc>
              <a:spcBef>
                <a:spcPts val="0"/>
              </a:spcBef>
              <a:spcAft>
                <a:spcPts val="0"/>
              </a:spcAft>
              <a:buNone/>
            </a:pPr>
            <a:r>
              <a:rPr lang="en" sz="800" b="1" dirty="0"/>
              <a:t>*Provide 0-20 numeral cards and quantity pictures with suggested activities.</a:t>
            </a:r>
          </a:p>
          <a:p>
            <a:pPr marL="0" lvl="0" indent="0" rtl="0">
              <a:lnSpc>
                <a:spcPct val="150000"/>
              </a:lnSpc>
              <a:spcBef>
                <a:spcPts val="0"/>
              </a:spcBef>
              <a:spcAft>
                <a:spcPts val="0"/>
              </a:spcAft>
              <a:buNone/>
            </a:pPr>
            <a:r>
              <a:rPr lang="en" sz="800" b="1" dirty="0"/>
              <a:t>*Provide sight word cards with suggested activities.</a:t>
            </a:r>
          </a:p>
          <a:p>
            <a:pPr marL="0" lvl="0" indent="0" rtl="0">
              <a:spcBef>
                <a:spcPts val="0"/>
              </a:spcBef>
              <a:spcAft>
                <a:spcPts val="0"/>
              </a:spcAft>
              <a:buNone/>
            </a:pPr>
            <a:endParaRPr sz="900" b="1" dirty="0"/>
          </a:p>
          <a:p>
            <a:pPr marL="0" lvl="0" indent="0" algn="ctr" rtl="0">
              <a:spcBef>
                <a:spcPts val="0"/>
              </a:spcBef>
              <a:spcAft>
                <a:spcPts val="0"/>
              </a:spcAft>
              <a:buNone/>
            </a:pPr>
            <a:endParaRPr sz="900" dirty="0"/>
          </a:p>
        </p:txBody>
      </p:sp>
      <p:sp>
        <p:nvSpPr>
          <p:cNvPr id="70" name="Google Shape;70;p14"/>
          <p:cNvSpPr txBox="1"/>
          <p:nvPr/>
        </p:nvSpPr>
        <p:spPr>
          <a:xfrm>
            <a:off x="6457588" y="1705245"/>
            <a:ext cx="2534828" cy="1767297"/>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Our Kindergarten Parents</a:t>
            </a:r>
          </a:p>
          <a:p>
            <a:pPr marL="0" lvl="0" indent="0">
              <a:spcBef>
                <a:spcPts val="0"/>
              </a:spcBef>
              <a:spcAft>
                <a:spcPts val="0"/>
              </a:spcAft>
              <a:buNone/>
            </a:pPr>
            <a:r>
              <a:rPr lang="en" sz="900" b="1" dirty="0"/>
              <a:t>Burton Elementary School parents </a:t>
            </a:r>
            <a:r>
              <a:rPr lang="en-US" sz="900" b="1" dirty="0"/>
              <a:t>joined staff to develop ideas about how families can support students’ success in reading and math.</a:t>
            </a:r>
          </a:p>
          <a:p>
            <a:pPr marL="0" lvl="0" indent="0">
              <a:lnSpc>
                <a:spcPct val="150000"/>
              </a:lnSpc>
              <a:spcBef>
                <a:spcPts val="0"/>
              </a:spcBef>
              <a:spcAft>
                <a:spcPts val="0"/>
              </a:spcAft>
              <a:buNone/>
            </a:pPr>
            <a:r>
              <a:rPr lang="en-US" sz="900" b="1" dirty="0"/>
              <a:t>*Practice matching numerals 0-20 with picture quantity cards.</a:t>
            </a:r>
          </a:p>
          <a:p>
            <a:pPr>
              <a:lnSpc>
                <a:spcPct val="150000"/>
              </a:lnSpc>
            </a:pPr>
            <a:r>
              <a:rPr lang="en-US" sz="900" b="1" dirty="0"/>
              <a:t>*Reading for at least 20 minutes each night is recommended for literacy success. </a:t>
            </a:r>
            <a:endParaRPr sz="900" b="1" dirty="0"/>
          </a:p>
          <a:p>
            <a:pPr marL="0" lvl="0" indent="0" algn="ctr">
              <a:spcBef>
                <a:spcPts val="0"/>
              </a:spcBef>
              <a:spcAft>
                <a:spcPts val="0"/>
              </a:spcAft>
              <a:buNone/>
            </a:pPr>
            <a:endParaRPr sz="900" dirty="0"/>
          </a:p>
        </p:txBody>
      </p:sp>
      <p:pic>
        <p:nvPicPr>
          <p:cNvPr id="71" name="Google Shape;71;p14"/>
          <p:cNvPicPr preferRelativeResize="0"/>
          <p:nvPr/>
        </p:nvPicPr>
        <p:blipFill>
          <a:blip r:embed="rId3">
            <a:alphaModFix/>
          </a:blip>
          <a:stretch>
            <a:fillRect/>
          </a:stretch>
        </p:blipFill>
        <p:spPr>
          <a:xfrm>
            <a:off x="4096100" y="2077025"/>
            <a:ext cx="1261587" cy="983675"/>
          </a:xfrm>
          <a:prstGeom prst="rect">
            <a:avLst/>
          </a:prstGeom>
          <a:noFill/>
          <a:ln>
            <a:noFill/>
          </a:ln>
        </p:spPr>
      </p:pic>
      <p:pic>
        <p:nvPicPr>
          <p:cNvPr id="72" name="Google Shape;72;p14"/>
          <p:cNvPicPr preferRelativeResize="0"/>
          <p:nvPr/>
        </p:nvPicPr>
        <p:blipFill>
          <a:blip r:embed="rId4">
            <a:alphaModFix/>
          </a:blip>
          <a:stretch>
            <a:fillRect/>
          </a:stretch>
        </p:blipFill>
        <p:spPr>
          <a:xfrm>
            <a:off x="7150100" y="652775"/>
            <a:ext cx="1095376" cy="991875"/>
          </a:xfrm>
          <a:prstGeom prst="rect">
            <a:avLst/>
          </a:prstGeom>
          <a:noFill/>
          <a:ln>
            <a:noFill/>
          </a:ln>
        </p:spPr>
      </p:pic>
      <p:sp>
        <p:nvSpPr>
          <p:cNvPr id="2" name="TextBox 1"/>
          <p:cNvSpPr txBox="1"/>
          <p:nvPr/>
        </p:nvSpPr>
        <p:spPr>
          <a:xfrm>
            <a:off x="3196397" y="3598173"/>
            <a:ext cx="5049079" cy="1785104"/>
          </a:xfrm>
          <a:prstGeom prst="rect">
            <a:avLst/>
          </a:prstGeom>
          <a:solidFill>
            <a:schemeClr val="bg1"/>
          </a:solidFill>
        </p:spPr>
        <p:txBody>
          <a:bodyPr wrap="square" rtlCol="0">
            <a:spAutoFit/>
          </a:bodyPr>
          <a:lstStyle/>
          <a:p>
            <a:pPr algn="ctr"/>
            <a:r>
              <a:rPr lang="en-US" sz="900" b="1" dirty="0"/>
              <a:t>Our Kindergarten Students</a:t>
            </a:r>
          </a:p>
          <a:p>
            <a:r>
              <a:rPr lang="en-US" sz="900" b="1" dirty="0"/>
              <a:t>Burton Elementary students joined staff and parents to develop ideas about how they can succeed and reach for the stars in reading and math.</a:t>
            </a:r>
          </a:p>
          <a:p>
            <a:pPr>
              <a:lnSpc>
                <a:spcPct val="150000"/>
              </a:lnSpc>
            </a:pPr>
            <a:r>
              <a:rPr lang="en-US" sz="900" b="1" dirty="0"/>
              <a:t>*Practice matching 0-20 numeral cards with quantity picture cards each night.</a:t>
            </a:r>
          </a:p>
          <a:p>
            <a:pPr>
              <a:lnSpc>
                <a:spcPct val="150000"/>
              </a:lnSpc>
            </a:pPr>
            <a:r>
              <a:rPr lang="en-US" sz="900" b="1" dirty="0"/>
              <a:t>*Read through my sight word list nightly for 5 minutes.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5917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368100" y="204700"/>
            <a:ext cx="2184300" cy="672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Walter Moses Burton Elementary</a:t>
            </a:r>
            <a:endParaRPr sz="900" b="1" dirty="0"/>
          </a:p>
          <a:p>
            <a:pPr marL="0" lvl="0" indent="0" algn="ctr">
              <a:spcBef>
                <a:spcPts val="0"/>
              </a:spcBef>
              <a:spcAft>
                <a:spcPts val="0"/>
              </a:spcAft>
              <a:buNone/>
            </a:pPr>
            <a:r>
              <a:rPr lang="en" sz="900" b="1" dirty="0"/>
              <a:t>Family School Compact</a:t>
            </a:r>
            <a:endParaRPr sz="900" b="1" dirty="0"/>
          </a:p>
          <a:p>
            <a:pPr marL="0" lvl="0" indent="0" algn="ctr">
              <a:spcBef>
                <a:spcPts val="0"/>
              </a:spcBef>
              <a:spcAft>
                <a:spcPts val="0"/>
              </a:spcAft>
              <a:buNone/>
            </a:pPr>
            <a:r>
              <a:rPr lang="en-US" sz="900" b="1" dirty="0"/>
              <a:t>First Grade</a:t>
            </a:r>
            <a:endParaRPr sz="900" b="1" dirty="0"/>
          </a:p>
          <a:p>
            <a:pPr marL="0" lvl="0" indent="0" algn="ctr">
              <a:spcBef>
                <a:spcPts val="0"/>
              </a:spcBef>
              <a:spcAft>
                <a:spcPts val="0"/>
              </a:spcAft>
              <a:buNone/>
            </a:pPr>
            <a:r>
              <a:rPr lang="en" sz="900" b="1" dirty="0"/>
              <a:t>24-25 School Year</a:t>
            </a:r>
            <a:endParaRPr sz="900" b="1" dirty="0"/>
          </a:p>
        </p:txBody>
      </p:sp>
      <p:sp>
        <p:nvSpPr>
          <p:cNvPr id="56" name="Google Shape;56;p13"/>
          <p:cNvSpPr txBox="1"/>
          <p:nvPr/>
        </p:nvSpPr>
        <p:spPr>
          <a:xfrm>
            <a:off x="3059450" y="1845700"/>
            <a:ext cx="2952300" cy="1530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a:t>Mission Statement</a:t>
            </a:r>
          </a:p>
          <a:p>
            <a:pPr marL="0" lvl="0" indent="0" algn="ctr">
              <a:spcBef>
                <a:spcPts val="0"/>
              </a:spcBef>
              <a:spcAft>
                <a:spcPts val="0"/>
              </a:spcAft>
              <a:buNone/>
            </a:pPr>
            <a:endParaRPr sz="900" b="1"/>
          </a:p>
          <a:p>
            <a:pPr marL="0" lvl="0" indent="0" algn="ctr">
              <a:spcBef>
                <a:spcPts val="0"/>
              </a:spcBef>
              <a:spcAft>
                <a:spcPts val="0"/>
              </a:spcAft>
              <a:buNone/>
            </a:pPr>
            <a:r>
              <a:rPr lang="en-US" sz="900"/>
              <a:t>At Burton Elementary, we are an academic force that partners with parents to guide a community of learners toward reaching their full potential by being committed to service and setting high expectations for academic excellence.   </a:t>
            </a:r>
            <a:endParaRPr sz="900"/>
          </a:p>
        </p:txBody>
      </p:sp>
      <p:sp>
        <p:nvSpPr>
          <p:cNvPr id="57" name="Google Shape;57;p13"/>
          <p:cNvSpPr txBox="1"/>
          <p:nvPr/>
        </p:nvSpPr>
        <p:spPr>
          <a:xfrm>
            <a:off x="3510650" y="3947950"/>
            <a:ext cx="2049900" cy="95535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dirty="0"/>
              <a:t>1625 Hunter Green Lane</a:t>
            </a:r>
            <a:endParaRPr sz="700" dirty="0"/>
          </a:p>
          <a:p>
            <a:pPr marL="0" lvl="0" indent="0" algn="ctr" rtl="0">
              <a:spcBef>
                <a:spcPts val="0"/>
              </a:spcBef>
              <a:spcAft>
                <a:spcPts val="0"/>
              </a:spcAft>
              <a:buNone/>
            </a:pPr>
            <a:r>
              <a:rPr lang="en" sz="700" dirty="0"/>
              <a:t>Fresno, TX 77545</a:t>
            </a:r>
            <a:endParaRPr sz="700" dirty="0"/>
          </a:p>
          <a:p>
            <a:pPr marL="0" lvl="0" indent="0" algn="ctr">
              <a:spcBef>
                <a:spcPts val="0"/>
              </a:spcBef>
              <a:spcAft>
                <a:spcPts val="0"/>
              </a:spcAft>
              <a:buNone/>
            </a:pPr>
            <a:r>
              <a:rPr lang="en" sz="700" dirty="0"/>
              <a:t>281-634-5050</a:t>
            </a:r>
            <a:endParaRPr sz="700" dirty="0"/>
          </a:p>
          <a:p>
            <a:pPr lvl="0" algn="ctr"/>
            <a:r>
              <a:rPr lang="en-US" sz="700" dirty="0">
                <a:hlinkClick r:id="rId3"/>
              </a:rPr>
              <a:t>https://www.fortbendisd.com/Page/46352</a:t>
            </a:r>
            <a:endParaRPr lang="en-US" sz="700" dirty="0"/>
          </a:p>
          <a:p>
            <a:pPr lvl="0" algn="ctr"/>
            <a:endParaRPr lang="en-US" sz="700" dirty="0"/>
          </a:p>
          <a:p>
            <a:pPr lvl="0" algn="ctr"/>
            <a:r>
              <a:rPr lang="fr-FR" sz="700" dirty="0"/>
              <a:t>Charles, Kimberly, Principal
Colter, Michelle  Assistant Principal</a:t>
            </a:r>
            <a:endParaRPr lang="fr-FR" sz="800" dirty="0"/>
          </a:p>
          <a:p>
            <a:pPr marL="0" lvl="0" indent="0" algn="ctr">
              <a:spcBef>
                <a:spcPts val="0"/>
              </a:spcBef>
              <a:spcAft>
                <a:spcPts val="0"/>
              </a:spcAft>
              <a:buNone/>
            </a:pPr>
            <a:endParaRPr lang="en-US" dirty="0"/>
          </a:p>
        </p:txBody>
      </p:sp>
      <p:sp>
        <p:nvSpPr>
          <p:cNvPr id="58" name="Google Shape;58;p13"/>
          <p:cNvSpPr txBox="1"/>
          <p:nvPr/>
        </p:nvSpPr>
        <p:spPr>
          <a:xfrm>
            <a:off x="355200" y="204700"/>
            <a:ext cx="2690100" cy="270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What is a Family School Compact?-</a:t>
            </a:r>
            <a:r>
              <a:rPr lang="en" sz="800"/>
              <a:t>A Family-School Compact is an action plan to enhance schools and promote student success.</a:t>
            </a:r>
            <a:endParaRPr sz="800"/>
          </a:p>
          <a:p>
            <a:pPr marL="0" lvl="0" indent="0" rtl="0">
              <a:spcBef>
                <a:spcPts val="0"/>
              </a:spcBef>
              <a:spcAft>
                <a:spcPts val="0"/>
              </a:spcAft>
              <a:buClr>
                <a:schemeClr val="dk1"/>
              </a:buClr>
              <a:buSzPts val="1100"/>
              <a:buFont typeface="Arial"/>
              <a:buNone/>
            </a:pPr>
            <a:r>
              <a:rPr lang="en" sz="800"/>
              <a:t>The Family-School Compact describes how Burton Elementary and families can work together to help children achieve the State’s high standards. It outlines how parents, the school staff, and students will share responsibility for improved student academic achievement. Compacts are discussed with parents/guardians and students during Parent/Teacher conferences. This is when compacts are shared and teachers discuss the details of the teacher, parent and student roles as outlined in the compact. Feedback, and request for any additional support, are welcome at any time. Our Compact describes what the school will provide to students and parents, how communication will take place, and how teachers will help students develop necessary skills. It outlines what strategies families can use at home to support their child’s learning. These components are linked to our Campus Improvement Plan (CIP).</a:t>
            </a:r>
            <a:endParaRPr sz="800"/>
          </a:p>
          <a:p>
            <a:pPr marL="0" lvl="0" indent="0">
              <a:spcBef>
                <a:spcPts val="0"/>
              </a:spcBef>
              <a:spcAft>
                <a:spcPts val="0"/>
              </a:spcAft>
              <a:buNone/>
            </a:pPr>
            <a:endParaRPr sz="1000"/>
          </a:p>
        </p:txBody>
      </p:sp>
      <p:sp>
        <p:nvSpPr>
          <p:cNvPr id="59" name="Google Shape;59;p13"/>
          <p:cNvSpPr txBox="1"/>
          <p:nvPr/>
        </p:nvSpPr>
        <p:spPr>
          <a:xfrm>
            <a:off x="310225" y="2935175"/>
            <a:ext cx="2621700" cy="210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b="1"/>
              <a:t>Jointly Developed</a:t>
            </a:r>
            <a:r>
              <a:rPr lang="en" sz="800"/>
              <a:t>-Parents, staff, and students of Burton Elementary contributed to the development of this compact. Feedback from surveys, input at meetings, and evaluation of current parent involvement practices were all considered. Meetings are held each year to review the compact and to make necessary changes. The compact ensures that students are provided with the best opportunity for academic achievement by the school and family working together. Parents are welcome to contribute comments at any time as the compact will be referenced throughout the year. </a:t>
            </a:r>
            <a:endParaRPr sz="800"/>
          </a:p>
        </p:txBody>
      </p:sp>
      <p:sp>
        <p:nvSpPr>
          <p:cNvPr id="60" name="Google Shape;60;p13"/>
          <p:cNvSpPr txBox="1"/>
          <p:nvPr/>
        </p:nvSpPr>
        <p:spPr>
          <a:xfrm>
            <a:off x="3282050" y="3061575"/>
            <a:ext cx="2507100" cy="967086"/>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 sz="1000" b="1"/>
              <a:t>Vision</a:t>
            </a:r>
            <a:endParaRPr sz="1000" b="1"/>
          </a:p>
          <a:p>
            <a:pPr marL="0" lvl="0" indent="0" algn="ctr">
              <a:spcBef>
                <a:spcPts val="0"/>
              </a:spcBef>
              <a:spcAft>
                <a:spcPts val="0"/>
              </a:spcAft>
              <a:buNone/>
            </a:pPr>
            <a:r>
              <a:rPr lang="en-US" sz="900"/>
              <a:t>At Burton Elementary, every child will be inspired and motivated to become a life-long learner and productive citizen in our society.  </a:t>
            </a:r>
            <a:endParaRPr sz="900"/>
          </a:p>
        </p:txBody>
      </p:sp>
      <p:sp>
        <p:nvSpPr>
          <p:cNvPr id="61" name="Google Shape;61;p13"/>
          <p:cNvSpPr txBox="1"/>
          <p:nvPr/>
        </p:nvSpPr>
        <p:spPr>
          <a:xfrm>
            <a:off x="6343375" y="113250"/>
            <a:ext cx="2378100" cy="2710754"/>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Building Partnerships</a:t>
            </a:r>
            <a:r>
              <a:rPr lang="en" sz="800" dirty="0"/>
              <a:t>-Burton Elementary is committed to providing families with resources and opportunities for learning in order to assist parents in working with their child.</a:t>
            </a:r>
            <a:endParaRPr sz="800" dirty="0"/>
          </a:p>
          <a:p>
            <a:pPr marL="0" lvl="0" indent="0">
              <a:spcBef>
                <a:spcPts val="0"/>
              </a:spcBef>
              <a:spcAft>
                <a:spcPts val="0"/>
              </a:spcAft>
              <a:buClr>
                <a:schemeClr val="dk1"/>
              </a:buClr>
              <a:buSzPts val="1100"/>
              <a:buFont typeface="Arial"/>
              <a:buNone/>
            </a:pPr>
            <a:r>
              <a:rPr lang="en" sz="800" dirty="0"/>
              <a:t>Our Parent Resource Center is located in room Extended Day  and offers educational parent trainings, books and other materials available for parents to borrow for free. In addition, we also have computers with internet access available for parent use. </a:t>
            </a:r>
            <a:r>
              <a:rPr lang="en" sz="800" b="1" dirty="0"/>
              <a:t>The parent resource center is open every school day, from 9:00 to 2:00 pm.</a:t>
            </a:r>
          </a:p>
          <a:p>
            <a:pPr marL="0" lvl="0" indent="0">
              <a:spcBef>
                <a:spcPts val="0"/>
              </a:spcBef>
              <a:spcAft>
                <a:spcPts val="0"/>
              </a:spcAft>
              <a:buClr>
                <a:schemeClr val="dk1"/>
              </a:buClr>
              <a:buSzPts val="1100"/>
              <a:buFont typeface="Arial"/>
              <a:buNone/>
            </a:pPr>
            <a:endParaRPr sz="800" dirty="0"/>
          </a:p>
          <a:p>
            <a:pPr marL="0" lvl="0" indent="0">
              <a:spcBef>
                <a:spcPts val="0"/>
              </a:spcBef>
              <a:spcAft>
                <a:spcPts val="0"/>
              </a:spcAft>
              <a:buClr>
                <a:schemeClr val="dk1"/>
              </a:buClr>
              <a:buSzPts val="1100"/>
              <a:buFont typeface="Arial"/>
              <a:buNone/>
            </a:pPr>
            <a:r>
              <a:rPr lang="en" sz="800" dirty="0"/>
              <a:t>A variety of Parent Involvement opportunities and Family Learning Nights are offered throughout the year, providing information on topics such as helping your child in Math and Reading, Understanding Tests and Assessments, Grade Level Learning Expectations, Helping with Homework, and more. </a:t>
            </a:r>
            <a:endParaRPr sz="800"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6407875" y="2824004"/>
            <a:ext cx="2313600" cy="207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Communication About Student Learning</a:t>
            </a:r>
            <a:r>
              <a:rPr lang="en" sz="800" dirty="0"/>
              <a:t>-</a:t>
            </a:r>
            <a:endParaRPr sz="800" dirty="0"/>
          </a:p>
          <a:p>
            <a:pPr lvl="0">
              <a:buSzPts val="1100"/>
            </a:pPr>
            <a:r>
              <a:rPr lang="en" sz="800" dirty="0"/>
              <a:t>Burton Elementary recognizes the importance of frequent, consistent and specific communication with parents. Parent-Teacher Conferences will take place in the fall and spring of the 24-25 school year. Student Report Cards are issued every nine weeks, in addition to progress reports after the 4</a:t>
            </a:r>
            <a:r>
              <a:rPr lang="en" sz="800" baseline="30000" dirty="0"/>
              <a:t>th</a:t>
            </a:r>
            <a:r>
              <a:rPr lang="en" sz="800" dirty="0"/>
              <a:t> week of each nine weeks. Campus information may be accessed through Skyward Family Access, as well as, Schoology. Volunteering will be offered throughout the year.. </a:t>
            </a:r>
            <a:r>
              <a:rPr lang="en-US" sz="800" b="1" i="1" dirty="0"/>
              <a:t>Please contact </a:t>
            </a:r>
            <a:r>
              <a:rPr lang="en-US" sz="800" b="1" i="1" dirty="0" err="1"/>
              <a:t>Verenis.villasana</a:t>
            </a:r>
            <a:r>
              <a:rPr lang="en-US" sz="800" b="1" i="1" dirty="0"/>
              <a:t> for volunteer opportunities at 281-634-3129 or Verenis.villasana@fortbendisd.gov</a:t>
            </a:r>
          </a:p>
          <a:p>
            <a:pPr marL="0" lvl="0" indent="0">
              <a:spcBef>
                <a:spcPts val="0"/>
              </a:spcBef>
              <a:spcAft>
                <a:spcPts val="0"/>
              </a:spcAft>
              <a:buClr>
                <a:schemeClr val="dk1"/>
              </a:buClr>
              <a:buSzPts val="1100"/>
              <a:buFont typeface="Arial"/>
              <a:buNone/>
            </a:pPr>
            <a:endParaRPr sz="800" dirty="0"/>
          </a:p>
          <a:p>
            <a:pPr marL="0" lvl="0" indent="0">
              <a:spcBef>
                <a:spcPts val="0"/>
              </a:spcBef>
              <a:spcAft>
                <a:spcPts val="0"/>
              </a:spcAft>
              <a:buNone/>
            </a:pP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275" y="896437"/>
            <a:ext cx="1245704" cy="930126"/>
          </a:xfrm>
          <a:prstGeom prst="rect">
            <a:avLst/>
          </a:prstGeom>
        </p:spPr>
      </p:pic>
    </p:spTree>
    <p:extLst>
      <p:ext uri="{BB962C8B-B14F-4D97-AF65-F5344CB8AC3E}">
        <p14:creationId xmlns:p14="http://schemas.microsoft.com/office/powerpoint/2010/main" val="199989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246201" y="187335"/>
            <a:ext cx="2749200" cy="4542412"/>
          </a:xfrm>
          <a:prstGeom prst="rect">
            <a:avLst/>
          </a:prstGeom>
          <a:noFill/>
          <a:ln>
            <a:noFill/>
          </a:ln>
        </p:spPr>
        <p:txBody>
          <a:bodyPr spcFirstLastPara="1" wrap="square" lIns="91425" tIns="91425" rIns="91425" bIns="91425" anchor="t" anchorCtr="0">
            <a:noAutofit/>
          </a:bodyPr>
          <a:lstStyle/>
          <a:p>
            <a:pPr algn="ctr"/>
            <a:r>
              <a:rPr lang="en" sz="700" b="1" dirty="0"/>
              <a:t>Goals for Student Achievement</a:t>
            </a:r>
          </a:p>
          <a:p>
            <a:pPr algn="ctr"/>
            <a:endParaRPr sz="700" b="1" dirty="0"/>
          </a:p>
          <a:p>
            <a:pPr algn="ctr"/>
            <a:r>
              <a:rPr lang="en" sz="700" b="1" dirty="0"/>
              <a:t>2024-2025 District Goals</a:t>
            </a:r>
          </a:p>
          <a:p>
            <a:pPr algn="ctr"/>
            <a:endParaRPr sz="700" b="1" dirty="0"/>
          </a:p>
          <a:p>
            <a:pPr>
              <a:buClr>
                <a:schemeClr val="dk1"/>
              </a:buClr>
              <a:buSzPts val="1100"/>
            </a:pPr>
            <a:r>
              <a:rPr lang="en" sz="700" b="1" dirty="0"/>
              <a:t>Goal 1: </a:t>
            </a:r>
            <a:r>
              <a:rPr lang="en" sz="700" dirty="0"/>
              <a:t>Fort Bend ISD will provide an equitable learning environment that provides all students access to the FBISD</a:t>
            </a:r>
            <a:endParaRPr sz="700" dirty="0"/>
          </a:p>
          <a:p>
            <a:r>
              <a:rPr lang="en" sz="700" dirty="0"/>
              <a:t>Curriculum.</a:t>
            </a:r>
            <a:endParaRPr sz="700" dirty="0"/>
          </a:p>
          <a:p>
            <a:r>
              <a:rPr lang="en" sz="700" b="1" dirty="0"/>
              <a:t>Goal 2: </a:t>
            </a:r>
            <a:r>
              <a:rPr lang="en" sz="700" dirty="0"/>
              <a:t>Fort Bend ISD will ensure students own and are responsible for their learning, behavior, and progress through the</a:t>
            </a:r>
            <a:endParaRPr sz="700" dirty="0"/>
          </a:p>
          <a:p>
            <a:r>
              <a:rPr lang="en" sz="700" dirty="0"/>
              <a:t>FBISD curriculum.</a:t>
            </a:r>
            <a:endParaRPr sz="700" dirty="0"/>
          </a:p>
          <a:p>
            <a:r>
              <a:rPr lang="en" sz="700" b="1" dirty="0"/>
              <a:t>Goal 3:</a:t>
            </a:r>
            <a:r>
              <a:rPr lang="en" sz="700" dirty="0"/>
              <a:t> Fort Bend ISD will provide an inclusive, collaborative, and fluid learning environment with opportunities for both</a:t>
            </a:r>
            <a:endParaRPr sz="700" dirty="0"/>
          </a:p>
          <a:p>
            <a:r>
              <a:rPr lang="en" sz="700" dirty="0"/>
              <a:t>risk-taking and success.</a:t>
            </a:r>
            <a:endParaRPr sz="700" dirty="0"/>
          </a:p>
          <a:p>
            <a:r>
              <a:rPr lang="en" sz="700" b="1" dirty="0"/>
              <a:t>Goal 4</a:t>
            </a:r>
            <a:r>
              <a:rPr lang="en" sz="700" dirty="0"/>
              <a:t>: Fort Bend ISD will develop students' social-emotional, academic, literacy, language, and life skills in a safe and</a:t>
            </a:r>
            <a:endParaRPr sz="700" dirty="0"/>
          </a:p>
          <a:p>
            <a:r>
              <a:rPr lang="en" sz="700" dirty="0"/>
              <a:t>secure Collaborative Community at every school.</a:t>
            </a:r>
            <a:endParaRPr sz="700" dirty="0"/>
          </a:p>
          <a:p>
            <a:pPr algn="ctr"/>
            <a:endParaRPr lang="en-US" sz="700" b="1" dirty="0"/>
          </a:p>
          <a:p>
            <a:pPr algn="ctr"/>
            <a:endParaRPr lang="en-US" sz="700" b="1" dirty="0"/>
          </a:p>
          <a:p>
            <a:pPr algn="ctr"/>
            <a:endParaRPr sz="700" b="1" dirty="0"/>
          </a:p>
          <a:p>
            <a:pPr algn="ctr"/>
            <a:r>
              <a:rPr lang="en" sz="700" b="1" dirty="0"/>
              <a:t>Burton Elementary Campus Goals</a:t>
            </a:r>
          </a:p>
          <a:p>
            <a:pPr algn="ctr"/>
            <a:endParaRPr sz="700" b="1" dirty="0"/>
          </a:p>
          <a:p>
            <a:r>
              <a:rPr lang="en" sz="700" dirty="0"/>
              <a:t>By June 2025, WBE will increase the percentage of students showing growth in literacy on STAAR to above 70%. </a:t>
            </a:r>
          </a:p>
          <a:p>
            <a:r>
              <a:rPr lang="en" sz="700" dirty="0"/>
              <a:t>By June 2025, WBE will increase the percentage of students showing growth in math on STAAR to above 70%. </a:t>
            </a:r>
          </a:p>
          <a:p>
            <a:r>
              <a:rPr lang="en" sz="700" dirty="0"/>
              <a:t>By June 2025, WBE will increase the percentage of K-2 students reading on or above grade level according to BAS assessment at the EOY from 50% to 60%.</a:t>
            </a:r>
          </a:p>
          <a:p>
            <a:r>
              <a:rPr lang="en" sz="700" dirty="0"/>
              <a:t>By June 2025, WBE will increase the percentage of students meeting grade level standards on STAAR reading from 36% to 46% , STAAR math from 20% to 35%, STAAR Science from 13% to 30% and a 5% increase within sub groups. </a:t>
            </a:r>
          </a:p>
          <a:p>
            <a:r>
              <a:rPr lang="en" sz="700" dirty="0"/>
              <a:t>By June 2025, WBE will increase the percentage of students performing at/above grade level on EOY Ren 360 reading from 50% to 70% and math from 58% to 75%. </a:t>
            </a:r>
          </a:p>
          <a:p>
            <a:r>
              <a:rPr lang="en" sz="700" dirty="0"/>
              <a:t>By June 2025, WBE will increase the percentage of Pre-K students on track in Phonological Awareness on CIRCLE to 90%.</a:t>
            </a:r>
          </a:p>
          <a:p>
            <a:br>
              <a:rPr lang="en-US" dirty="0"/>
            </a:br>
            <a:endParaRPr lang="en-US" dirty="0"/>
          </a:p>
          <a:p>
            <a:endParaRPr sz="700" dirty="0"/>
          </a:p>
          <a:p>
            <a:endParaRPr sz="700" dirty="0"/>
          </a:p>
          <a:p>
            <a:pPr>
              <a:buClr>
                <a:schemeClr val="dk1"/>
              </a:buClr>
              <a:buSzPts val="1100"/>
            </a:pPr>
            <a:endParaRPr sz="1900" dirty="0"/>
          </a:p>
          <a:p>
            <a:endParaRPr sz="1900" dirty="0"/>
          </a:p>
        </p:txBody>
      </p:sp>
      <p:sp>
        <p:nvSpPr>
          <p:cNvPr id="69" name="Google Shape;69;p14"/>
          <p:cNvSpPr txBox="1"/>
          <p:nvPr/>
        </p:nvSpPr>
        <p:spPr>
          <a:xfrm>
            <a:off x="3475725" y="226225"/>
            <a:ext cx="2410200" cy="1950283"/>
          </a:xfrm>
          <a:prstGeom prst="rect">
            <a:avLst/>
          </a:prstGeom>
          <a:solidFill>
            <a:schemeClr val="bg1"/>
          </a:solidFill>
          <a:ln>
            <a:noFill/>
          </a:ln>
        </p:spPr>
        <p:txBody>
          <a:bodyPr spcFirstLastPara="1" wrap="square" lIns="91425" tIns="91425" rIns="91425" bIns="91425" anchor="t" anchorCtr="0">
            <a:noAutofit/>
          </a:bodyPr>
          <a:lstStyle/>
          <a:p>
            <a:pPr algn="ctr"/>
            <a:r>
              <a:rPr lang="en" sz="900" b="1" dirty="0"/>
              <a:t>In the First Grade Classroom</a:t>
            </a:r>
            <a:endParaRPr sz="900" b="1" dirty="0"/>
          </a:p>
          <a:p>
            <a:r>
              <a:rPr lang="en-US" sz="900" dirty="0"/>
              <a:t>The First-Grade team will work with students and their families to help students achieve success in reading and math. We will work with families to support students in the following ways. </a:t>
            </a:r>
            <a:endParaRPr lang="en-US" sz="900" dirty="0">
              <a:cs typeface="Arial"/>
            </a:endParaRPr>
          </a:p>
          <a:p>
            <a:pPr marL="170974" indent="-170974">
              <a:buFont typeface="Arial" panose="020B0604020202020204" pitchFamily="34" charset="0"/>
              <a:buChar char="•"/>
            </a:pPr>
            <a:r>
              <a:rPr lang="en-US" sz="900" dirty="0"/>
              <a:t>Provide access for all students in Math and  provide addition and subtraction fact practice resources.</a:t>
            </a:r>
            <a:endParaRPr lang="en-US" sz="900" dirty="0">
              <a:cs typeface="Arial"/>
            </a:endParaRPr>
          </a:p>
          <a:p>
            <a:pPr marL="170974" indent="-170974">
              <a:buFont typeface="Arial" panose="020B0604020202020204" pitchFamily="34" charset="0"/>
              <a:buChar char="•"/>
            </a:pPr>
            <a:r>
              <a:rPr lang="en-US" sz="900" dirty="0"/>
              <a:t>Encourage reading using a variety of materials. </a:t>
            </a:r>
            <a:endParaRPr lang="en-US" sz="900" dirty="0">
              <a:cs typeface="Arial"/>
            </a:endParaRPr>
          </a:p>
          <a:p>
            <a:pPr marL="170974" indent="-170974">
              <a:buFont typeface="Arial" panose="020B0604020202020204" pitchFamily="34" charset="0"/>
              <a:buChar char="•"/>
            </a:pPr>
            <a:r>
              <a:rPr lang="en-US" sz="900" dirty="0"/>
              <a:t>Provide vocabulary in the First-Grade curriculum each week. </a:t>
            </a:r>
            <a:endParaRPr lang="en-US" sz="900" dirty="0">
              <a:cs typeface="Arial"/>
            </a:endParaRPr>
          </a:p>
          <a:p>
            <a:pPr marL="170974" indent="-170974">
              <a:buFont typeface="Arial" panose="020B0604020202020204" pitchFamily="34" charset="0"/>
              <a:buChar char="•"/>
            </a:pPr>
            <a:endParaRPr lang="en-US" sz="900" dirty="0">
              <a:cs typeface="Arial"/>
            </a:endParaRPr>
          </a:p>
          <a:p>
            <a:pPr marL="170974" indent="-170974">
              <a:buFont typeface="Arial" panose="020B0604020202020204" pitchFamily="34" charset="0"/>
              <a:buChar char="•"/>
            </a:pPr>
            <a:endParaRPr sz="900" dirty="0">
              <a:cs typeface="Arial"/>
            </a:endParaRPr>
          </a:p>
        </p:txBody>
      </p:sp>
      <p:sp>
        <p:nvSpPr>
          <p:cNvPr id="70" name="Google Shape;70;p14"/>
          <p:cNvSpPr txBox="1"/>
          <p:nvPr/>
        </p:nvSpPr>
        <p:spPr>
          <a:xfrm>
            <a:off x="6492725" y="2036826"/>
            <a:ext cx="2480400" cy="1355455"/>
          </a:xfrm>
          <a:prstGeom prst="rect">
            <a:avLst/>
          </a:prstGeom>
          <a:solidFill>
            <a:schemeClr val="bg1"/>
          </a:solidFill>
          <a:ln>
            <a:noFill/>
          </a:ln>
        </p:spPr>
        <p:txBody>
          <a:bodyPr spcFirstLastPara="1" wrap="square" lIns="91425" tIns="91425" rIns="91425" bIns="91425" anchor="t" anchorCtr="0">
            <a:noAutofit/>
          </a:bodyPr>
          <a:lstStyle/>
          <a:p>
            <a:pPr algn="ctr"/>
            <a:r>
              <a:rPr lang="en" sz="900" b="1" dirty="0"/>
              <a:t>Our First Grade  Parents</a:t>
            </a:r>
          </a:p>
          <a:p>
            <a:pPr marL="170974" indent="-170974">
              <a:buFont typeface="Arial" panose="020B0604020202020204" pitchFamily="34" charset="0"/>
              <a:buChar char="•"/>
            </a:pPr>
            <a:r>
              <a:rPr lang="en" sz="900" dirty="0"/>
              <a:t>Provide support for my child with addition and subtraction facts through fact practice resources. </a:t>
            </a:r>
            <a:endParaRPr lang="en" sz="900" dirty="0">
              <a:cs typeface="Arial"/>
            </a:endParaRPr>
          </a:p>
          <a:p>
            <a:pPr marL="170974" indent="-170974">
              <a:buFont typeface="Arial" panose="020B0604020202020204" pitchFamily="34" charset="0"/>
              <a:buChar char="•"/>
            </a:pPr>
            <a:r>
              <a:rPr lang="en" sz="900" dirty="0"/>
              <a:t>Provide support for my child through nightly reading practice and signing the daily reading log. </a:t>
            </a:r>
            <a:endParaRPr lang="en" sz="900" dirty="0">
              <a:cs typeface="Arial"/>
            </a:endParaRPr>
          </a:p>
          <a:p>
            <a:pPr marL="170974" indent="-170974">
              <a:buFont typeface="Arial" panose="020B0604020202020204" pitchFamily="34" charset="0"/>
              <a:buChar char="•"/>
            </a:pPr>
            <a:r>
              <a:rPr lang="en" sz="900" dirty="0"/>
              <a:t>Review weekly vocabulary.</a:t>
            </a:r>
            <a:endParaRPr lang="en" sz="900" dirty="0">
              <a:cs typeface="Arial"/>
            </a:endParaRPr>
          </a:p>
          <a:p>
            <a:pPr marL="170974" indent="-170974">
              <a:buFont typeface="Arial" panose="020B0604020202020204" pitchFamily="34" charset="0"/>
              <a:buChar char="•"/>
            </a:pPr>
            <a:r>
              <a:rPr lang="en" sz="900" dirty="0"/>
              <a:t>Practice writing. </a:t>
            </a:r>
            <a:endParaRPr sz="900" dirty="0">
              <a:cs typeface="Arial"/>
            </a:endParaRPr>
          </a:p>
          <a:p>
            <a:endParaRPr sz="900" dirty="0"/>
          </a:p>
        </p:txBody>
      </p:sp>
      <p:sp>
        <p:nvSpPr>
          <p:cNvPr id="2" name="TextBox 1"/>
          <p:cNvSpPr txBox="1"/>
          <p:nvPr/>
        </p:nvSpPr>
        <p:spPr>
          <a:xfrm>
            <a:off x="3580096" y="3543156"/>
            <a:ext cx="5049079" cy="915635"/>
          </a:xfrm>
          <a:prstGeom prst="rect">
            <a:avLst/>
          </a:prstGeom>
          <a:solidFill>
            <a:schemeClr val="bg1"/>
          </a:solidFill>
        </p:spPr>
        <p:txBody>
          <a:bodyPr wrap="square" lIns="68580" tIns="34290" rIns="68580" bIns="34290" rtlCol="0" anchor="t">
            <a:spAutoFit/>
          </a:bodyPr>
          <a:lstStyle/>
          <a:p>
            <a:r>
              <a:rPr lang="en-US" sz="900" b="1" dirty="0"/>
              <a:t>Our First Grade Students</a:t>
            </a:r>
          </a:p>
          <a:p>
            <a:pPr marL="170974" indent="-170974">
              <a:buFont typeface="Arial" panose="020B0604020202020204" pitchFamily="34" charset="0"/>
              <a:buChar char="•"/>
            </a:pPr>
            <a:r>
              <a:rPr lang="en-US" sz="900" dirty="0"/>
              <a:t>Practice addition and subtraction facts through the use of fact practice activities. </a:t>
            </a:r>
            <a:endParaRPr lang="en-US" sz="900" dirty="0">
              <a:cs typeface="Arial"/>
            </a:endParaRPr>
          </a:p>
          <a:p>
            <a:pPr marL="170974" indent="-170974">
              <a:buFont typeface="Arial" panose="020B0604020202020204" pitchFamily="34" charset="0"/>
              <a:buChar char="•"/>
            </a:pPr>
            <a:r>
              <a:rPr lang="en-US" sz="900" dirty="0"/>
              <a:t>Practice reading skills.</a:t>
            </a:r>
            <a:endParaRPr lang="en-US" sz="900" dirty="0">
              <a:cs typeface="Arial"/>
            </a:endParaRPr>
          </a:p>
          <a:p>
            <a:pPr marL="170974" indent="-170974">
              <a:buFont typeface="Arial" panose="020B0604020202020204" pitchFamily="34" charset="0"/>
              <a:buChar char="•"/>
            </a:pPr>
            <a:r>
              <a:rPr lang="en-US" sz="900" dirty="0"/>
              <a:t>Review weekly unit vocabulary with my family. </a:t>
            </a:r>
            <a:endParaRPr lang="en-US" sz="900" dirty="0">
              <a:cs typeface="Arial"/>
            </a:endParaRPr>
          </a:p>
          <a:p>
            <a:endParaRPr lang="en-US" sz="1900" dirty="0"/>
          </a:p>
        </p:txBody>
      </p:sp>
      <p:pic>
        <p:nvPicPr>
          <p:cNvPr id="1030" name="Picture 6" descr="Image result for first gr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726" y="2458540"/>
            <a:ext cx="2910901" cy="8277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chool stuff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575" y="102476"/>
            <a:ext cx="1623647" cy="178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1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368100" y="204700"/>
            <a:ext cx="2184300" cy="672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Walter Moses Burton Elementary</a:t>
            </a:r>
            <a:endParaRPr sz="900" b="1" dirty="0"/>
          </a:p>
          <a:p>
            <a:pPr marL="0" lvl="0" indent="0" algn="ctr">
              <a:spcBef>
                <a:spcPts val="0"/>
              </a:spcBef>
              <a:spcAft>
                <a:spcPts val="0"/>
              </a:spcAft>
              <a:buNone/>
            </a:pPr>
            <a:r>
              <a:rPr lang="en" sz="900" b="1" dirty="0"/>
              <a:t>Family School Compact</a:t>
            </a:r>
            <a:endParaRPr sz="900" b="1" dirty="0"/>
          </a:p>
          <a:p>
            <a:pPr marL="0" lvl="0" indent="0" algn="ctr">
              <a:spcBef>
                <a:spcPts val="0"/>
              </a:spcBef>
              <a:spcAft>
                <a:spcPts val="0"/>
              </a:spcAft>
              <a:buNone/>
            </a:pPr>
            <a:r>
              <a:rPr lang="en" sz="900" b="1" dirty="0"/>
              <a:t>Second Grade</a:t>
            </a:r>
            <a:endParaRPr sz="900" b="1" dirty="0"/>
          </a:p>
          <a:p>
            <a:pPr marL="0" lvl="0" indent="0" algn="ctr">
              <a:spcBef>
                <a:spcPts val="0"/>
              </a:spcBef>
              <a:spcAft>
                <a:spcPts val="0"/>
              </a:spcAft>
              <a:buNone/>
            </a:pPr>
            <a:r>
              <a:rPr lang="en" sz="900" b="1" dirty="0"/>
              <a:t>24-25 School Year</a:t>
            </a:r>
            <a:endParaRPr sz="900" b="1" dirty="0"/>
          </a:p>
        </p:txBody>
      </p:sp>
      <p:sp>
        <p:nvSpPr>
          <p:cNvPr id="56" name="Google Shape;56;p13"/>
          <p:cNvSpPr txBox="1"/>
          <p:nvPr/>
        </p:nvSpPr>
        <p:spPr>
          <a:xfrm>
            <a:off x="3059450" y="1845700"/>
            <a:ext cx="2952300" cy="1530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a:t>Mission Statement</a:t>
            </a:r>
          </a:p>
          <a:p>
            <a:pPr marL="0" lvl="0" indent="0" algn="ctr">
              <a:spcBef>
                <a:spcPts val="0"/>
              </a:spcBef>
              <a:spcAft>
                <a:spcPts val="0"/>
              </a:spcAft>
              <a:buNone/>
            </a:pPr>
            <a:endParaRPr sz="900" b="1"/>
          </a:p>
          <a:p>
            <a:pPr marL="0" lvl="0" indent="0" algn="ctr">
              <a:spcBef>
                <a:spcPts val="0"/>
              </a:spcBef>
              <a:spcAft>
                <a:spcPts val="0"/>
              </a:spcAft>
              <a:buNone/>
            </a:pPr>
            <a:r>
              <a:rPr lang="en-US" sz="900"/>
              <a:t>At Burton Elementary, we are an academic force that partners with parents to guide a community of learners toward reaching their full potential by being committed to service and setting high expectations for academic excellence.   </a:t>
            </a:r>
            <a:endParaRPr sz="900"/>
          </a:p>
        </p:txBody>
      </p:sp>
      <p:sp>
        <p:nvSpPr>
          <p:cNvPr id="57" name="Google Shape;57;p13"/>
          <p:cNvSpPr txBox="1"/>
          <p:nvPr/>
        </p:nvSpPr>
        <p:spPr>
          <a:xfrm>
            <a:off x="3510650" y="3947950"/>
            <a:ext cx="2049900" cy="95535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dirty="0"/>
              <a:t>1625 Hunter Green Lane</a:t>
            </a:r>
            <a:endParaRPr sz="700" dirty="0"/>
          </a:p>
          <a:p>
            <a:pPr marL="0" lvl="0" indent="0" algn="ctr" rtl="0">
              <a:spcBef>
                <a:spcPts val="0"/>
              </a:spcBef>
              <a:spcAft>
                <a:spcPts val="0"/>
              </a:spcAft>
              <a:buNone/>
            </a:pPr>
            <a:r>
              <a:rPr lang="en" sz="700" dirty="0"/>
              <a:t>Fresno, TX 77545</a:t>
            </a:r>
            <a:endParaRPr sz="700" dirty="0"/>
          </a:p>
          <a:p>
            <a:pPr marL="0" lvl="0" indent="0" algn="ctr">
              <a:spcBef>
                <a:spcPts val="0"/>
              </a:spcBef>
              <a:spcAft>
                <a:spcPts val="0"/>
              </a:spcAft>
              <a:buNone/>
            </a:pPr>
            <a:r>
              <a:rPr lang="en" sz="700" dirty="0"/>
              <a:t>281-634-5050</a:t>
            </a:r>
            <a:endParaRPr sz="700" dirty="0"/>
          </a:p>
          <a:p>
            <a:pPr lvl="0" algn="ctr"/>
            <a:r>
              <a:rPr lang="en-US" sz="700" dirty="0">
                <a:hlinkClick r:id="rId3"/>
              </a:rPr>
              <a:t>https://www.fortbendisd.com/Page/46352</a:t>
            </a:r>
            <a:endParaRPr lang="en-US" sz="700" dirty="0"/>
          </a:p>
          <a:p>
            <a:pPr lvl="0" algn="ctr"/>
            <a:endParaRPr lang="en-US" sz="700" dirty="0"/>
          </a:p>
          <a:p>
            <a:pPr lvl="0" algn="ctr"/>
            <a:r>
              <a:rPr lang="fr-FR" sz="700" dirty="0"/>
              <a:t>Charles, Kimberly, Principal
Colter, Michelle  Assistant Principal</a:t>
            </a:r>
            <a:endParaRPr lang="fr-FR" sz="800" dirty="0"/>
          </a:p>
          <a:p>
            <a:pPr marL="0" lvl="0" indent="0" algn="ctr">
              <a:spcBef>
                <a:spcPts val="0"/>
              </a:spcBef>
              <a:spcAft>
                <a:spcPts val="0"/>
              </a:spcAft>
              <a:buNone/>
            </a:pPr>
            <a:endParaRPr dirty="0"/>
          </a:p>
        </p:txBody>
      </p:sp>
      <p:sp>
        <p:nvSpPr>
          <p:cNvPr id="58" name="Google Shape;58;p13"/>
          <p:cNvSpPr txBox="1"/>
          <p:nvPr/>
        </p:nvSpPr>
        <p:spPr>
          <a:xfrm>
            <a:off x="355200" y="204700"/>
            <a:ext cx="2690100" cy="270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What is a Family School Compact?-</a:t>
            </a:r>
            <a:r>
              <a:rPr lang="en" sz="800"/>
              <a:t>A Family-School Compact is an action plan to enhance schools and promote student success.</a:t>
            </a:r>
            <a:endParaRPr sz="800"/>
          </a:p>
          <a:p>
            <a:pPr marL="0" lvl="0" indent="0" rtl="0">
              <a:spcBef>
                <a:spcPts val="0"/>
              </a:spcBef>
              <a:spcAft>
                <a:spcPts val="0"/>
              </a:spcAft>
              <a:buClr>
                <a:schemeClr val="dk1"/>
              </a:buClr>
              <a:buSzPts val="1100"/>
              <a:buFont typeface="Arial"/>
              <a:buNone/>
            </a:pPr>
            <a:r>
              <a:rPr lang="en" sz="800"/>
              <a:t>The Family-School Compact describes how Burton Elementary and families can work together to help children achieve the State’s high standards. It outlines how parents, the school staff, and students will share responsibility for improved student academic achievement. Compacts are discussed with parents/guardians and students during Parent/Teacher conferences. This is when compacts are shared and teachers discuss the details of the teacher, parent and student roles as outlined in the compact. Feedback, and request for any additional support, are welcome at any time. Our Compact describes what the school will provide to students and parents, how communication will take place, and how teachers will help students develop necessary skills. It outlines what strategies families can use at home to support their child’s learning. These components are linked to our Campus Improvement Plan (CIP).</a:t>
            </a:r>
            <a:endParaRPr sz="800"/>
          </a:p>
          <a:p>
            <a:pPr marL="0" lvl="0" indent="0">
              <a:spcBef>
                <a:spcPts val="0"/>
              </a:spcBef>
              <a:spcAft>
                <a:spcPts val="0"/>
              </a:spcAft>
              <a:buNone/>
            </a:pPr>
            <a:endParaRPr sz="1000"/>
          </a:p>
        </p:txBody>
      </p:sp>
      <p:sp>
        <p:nvSpPr>
          <p:cNvPr id="59" name="Google Shape;59;p13"/>
          <p:cNvSpPr txBox="1"/>
          <p:nvPr/>
        </p:nvSpPr>
        <p:spPr>
          <a:xfrm>
            <a:off x="310225" y="2935175"/>
            <a:ext cx="2621700" cy="210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b="1"/>
              <a:t>Jointly Developed</a:t>
            </a:r>
            <a:r>
              <a:rPr lang="en" sz="800"/>
              <a:t>-Parents, staff, and students of Burton Elementary contributed to the development of this compact. Feedback from surveys, input at meetings, and evaluation of current parent involvement practices were all considered. Meetings are held each year to review the compact and to make necessary changes. The compact ensures that students are provided with the best opportunity for academic achievement by the school and family working together. Parents are welcome to contribute comments at any time as the compact will be referenced throughout the year..</a:t>
            </a:r>
            <a:endParaRPr sz="800"/>
          </a:p>
        </p:txBody>
      </p:sp>
      <p:sp>
        <p:nvSpPr>
          <p:cNvPr id="60" name="Google Shape;60;p13"/>
          <p:cNvSpPr txBox="1"/>
          <p:nvPr/>
        </p:nvSpPr>
        <p:spPr>
          <a:xfrm>
            <a:off x="3282050" y="3061575"/>
            <a:ext cx="2507100" cy="967086"/>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 sz="1000" b="1"/>
              <a:t>Vision</a:t>
            </a:r>
            <a:endParaRPr sz="1000" b="1"/>
          </a:p>
          <a:p>
            <a:pPr marL="0" lvl="0" indent="0" algn="ctr">
              <a:spcBef>
                <a:spcPts val="0"/>
              </a:spcBef>
              <a:spcAft>
                <a:spcPts val="0"/>
              </a:spcAft>
              <a:buNone/>
            </a:pPr>
            <a:r>
              <a:rPr lang="en-US" sz="900"/>
              <a:t>At Burton Elementary, every child will be inspired and motivated to become a life-long learner and productive citizen in our society.  </a:t>
            </a:r>
            <a:endParaRPr sz="900"/>
          </a:p>
        </p:txBody>
      </p:sp>
      <p:sp>
        <p:nvSpPr>
          <p:cNvPr id="61" name="Google Shape;61;p13"/>
          <p:cNvSpPr txBox="1"/>
          <p:nvPr/>
        </p:nvSpPr>
        <p:spPr>
          <a:xfrm>
            <a:off x="6343375" y="113250"/>
            <a:ext cx="2378100" cy="2710754"/>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Building Partnerships</a:t>
            </a:r>
            <a:r>
              <a:rPr lang="en" sz="800" dirty="0"/>
              <a:t>-Burton Elementary is committed to providing families with resources and opportunities for learning in order to assist parents in working with their child.</a:t>
            </a:r>
            <a:endParaRPr sz="800" dirty="0"/>
          </a:p>
          <a:p>
            <a:pPr marL="0" lvl="0" indent="0">
              <a:spcBef>
                <a:spcPts val="0"/>
              </a:spcBef>
              <a:spcAft>
                <a:spcPts val="0"/>
              </a:spcAft>
              <a:buClr>
                <a:schemeClr val="dk1"/>
              </a:buClr>
              <a:buSzPts val="1100"/>
              <a:buFont typeface="Arial"/>
              <a:buNone/>
            </a:pPr>
            <a:r>
              <a:rPr lang="en" sz="800" dirty="0"/>
              <a:t>Our Parent Resource Center is located in room extended day and offers educational parent trainings, books and other materials available for parents to borrow for free. In addition, we also have computers with internet access available for parent use. </a:t>
            </a:r>
            <a:r>
              <a:rPr lang="en" sz="800" b="1" dirty="0"/>
              <a:t>The parent resource center is open every school day, from 9:00a.m. to 2:00 p.m.</a:t>
            </a:r>
          </a:p>
          <a:p>
            <a:pPr marL="0" lvl="0" indent="0">
              <a:spcBef>
                <a:spcPts val="0"/>
              </a:spcBef>
              <a:spcAft>
                <a:spcPts val="0"/>
              </a:spcAft>
              <a:buClr>
                <a:schemeClr val="dk1"/>
              </a:buClr>
              <a:buSzPts val="1100"/>
              <a:buFont typeface="Arial"/>
              <a:buNone/>
            </a:pPr>
            <a:endParaRPr sz="800" dirty="0"/>
          </a:p>
          <a:p>
            <a:pPr marL="0" lvl="0" indent="0">
              <a:spcBef>
                <a:spcPts val="0"/>
              </a:spcBef>
              <a:spcAft>
                <a:spcPts val="0"/>
              </a:spcAft>
              <a:buClr>
                <a:schemeClr val="dk1"/>
              </a:buClr>
              <a:buSzPts val="1100"/>
              <a:buFont typeface="Arial"/>
              <a:buNone/>
            </a:pPr>
            <a:r>
              <a:rPr lang="en" sz="800" dirty="0"/>
              <a:t>A variety of Parent Involvement opportunities and Family Learning Nights are offered throughout the year, providing information on topics such as helping your child in Math and Reading, Understanding Tests and Assessments, Grade Level Learning Expectations, Helping with Homework, and more. </a:t>
            </a:r>
            <a:endParaRPr sz="800"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6407875" y="2824004"/>
            <a:ext cx="2313600" cy="207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Communication About Student Learning</a:t>
            </a:r>
            <a:r>
              <a:rPr lang="en" sz="800" dirty="0"/>
              <a:t>-</a:t>
            </a:r>
            <a:endParaRPr sz="800" dirty="0"/>
          </a:p>
          <a:p>
            <a:pPr lvl="0">
              <a:buSzPts val="1100"/>
            </a:pPr>
            <a:r>
              <a:rPr lang="en" sz="800" dirty="0"/>
              <a:t>Burton Elementary recognizes the importance of frequent, consistent and specific communication with parents. Parent-Teacher Conferences will take place in the fall and spring of the 24-25 school year. Student Report Cards are issued every nine weeks, in addition to progress reports after the 4</a:t>
            </a:r>
            <a:r>
              <a:rPr lang="en" sz="800" baseline="30000" dirty="0"/>
              <a:t>th</a:t>
            </a:r>
            <a:r>
              <a:rPr lang="en" sz="800" dirty="0"/>
              <a:t> week of each nine weeks. Campus information may be accessed through Skyward Family Access, as well as, Schoology. Volunteering will be offered throughout the year.. </a:t>
            </a:r>
            <a:r>
              <a:rPr lang="en-US" sz="800" b="1" i="1" dirty="0"/>
              <a:t>Please contact Verenis Villasana for volunteer opportunities at 281-634-3129 or Verenis.villasana@fortbendisd.gov</a:t>
            </a:r>
          </a:p>
          <a:p>
            <a:pPr marL="0" lvl="0" indent="0">
              <a:spcBef>
                <a:spcPts val="0"/>
              </a:spcBef>
              <a:spcAft>
                <a:spcPts val="0"/>
              </a:spcAft>
              <a:buClr>
                <a:schemeClr val="dk1"/>
              </a:buClr>
              <a:buSzPts val="1100"/>
              <a:buFont typeface="Arial"/>
              <a:buNone/>
            </a:pPr>
            <a:endParaRPr sz="800" dirty="0"/>
          </a:p>
          <a:p>
            <a:pPr marL="0" lvl="0" indent="0">
              <a:spcBef>
                <a:spcPts val="0"/>
              </a:spcBef>
              <a:spcAft>
                <a:spcPts val="0"/>
              </a:spcAft>
              <a:buNone/>
            </a:pP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275" y="896437"/>
            <a:ext cx="1245704" cy="930126"/>
          </a:xfrm>
          <a:prstGeom prst="rect">
            <a:avLst/>
          </a:prstGeom>
        </p:spPr>
      </p:pic>
    </p:spTree>
    <p:extLst>
      <p:ext uri="{BB962C8B-B14F-4D97-AF65-F5344CB8AC3E}">
        <p14:creationId xmlns:p14="http://schemas.microsoft.com/office/powerpoint/2010/main" val="84672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235867" y="215106"/>
            <a:ext cx="2749200" cy="4542412"/>
          </a:xfrm>
          <a:prstGeom prst="rect">
            <a:avLst/>
          </a:prstGeom>
          <a:noFill/>
          <a:ln>
            <a:noFill/>
          </a:ln>
        </p:spPr>
        <p:txBody>
          <a:bodyPr spcFirstLastPara="1" wrap="square" lIns="91425" tIns="91425" rIns="91425" bIns="91425" anchor="t" anchorCtr="0">
            <a:noAutofit/>
          </a:bodyPr>
          <a:lstStyle/>
          <a:p>
            <a:pPr algn="ctr"/>
            <a:r>
              <a:rPr lang="en" sz="700" b="1" dirty="0"/>
              <a:t>Goals for Student Achievement</a:t>
            </a:r>
            <a:endParaRPr sz="700" b="1" dirty="0"/>
          </a:p>
          <a:p>
            <a:pPr algn="ctr"/>
            <a:endParaRPr lang="en" sz="700" b="1" dirty="0"/>
          </a:p>
          <a:p>
            <a:pPr algn="ctr"/>
            <a:r>
              <a:rPr lang="en" sz="700" b="1" dirty="0"/>
              <a:t>24-25 District Goals</a:t>
            </a:r>
            <a:endParaRPr sz="700" b="1" dirty="0"/>
          </a:p>
          <a:p>
            <a:pPr>
              <a:buClr>
                <a:schemeClr val="dk1"/>
              </a:buClr>
              <a:buSzPts val="1100"/>
            </a:pPr>
            <a:r>
              <a:rPr lang="en" sz="700" b="1" dirty="0"/>
              <a:t>Goal 1: </a:t>
            </a:r>
            <a:r>
              <a:rPr lang="en" sz="700" dirty="0"/>
              <a:t>Fort Bend ISD will provide an equitable learning environment that provides all students access to the FBISD</a:t>
            </a:r>
            <a:endParaRPr sz="700" dirty="0"/>
          </a:p>
          <a:p>
            <a:r>
              <a:rPr lang="en" sz="700" dirty="0"/>
              <a:t>Curriculum.</a:t>
            </a:r>
            <a:endParaRPr sz="700" dirty="0"/>
          </a:p>
          <a:p>
            <a:r>
              <a:rPr lang="en" sz="700" b="1" dirty="0"/>
              <a:t>Goal 2: </a:t>
            </a:r>
            <a:r>
              <a:rPr lang="en" sz="700" dirty="0"/>
              <a:t>Fort Bend ISD will ensure students own and are responsible for their learning, behavior, and progress through the</a:t>
            </a:r>
            <a:endParaRPr sz="700" dirty="0"/>
          </a:p>
          <a:p>
            <a:r>
              <a:rPr lang="en" sz="700" dirty="0"/>
              <a:t>FBISD curriculum.</a:t>
            </a:r>
            <a:endParaRPr sz="700" dirty="0"/>
          </a:p>
          <a:p>
            <a:r>
              <a:rPr lang="en" sz="700" b="1" dirty="0"/>
              <a:t>Goal 3:</a:t>
            </a:r>
            <a:r>
              <a:rPr lang="en" sz="700" dirty="0"/>
              <a:t> Fort Bend ISD will provide an inclusive, collaborative, and fluid learning environment with opportunities for both</a:t>
            </a:r>
            <a:endParaRPr sz="700" dirty="0"/>
          </a:p>
          <a:p>
            <a:r>
              <a:rPr lang="en" sz="700" dirty="0"/>
              <a:t>risk-taking and success.</a:t>
            </a:r>
            <a:endParaRPr sz="700" dirty="0"/>
          </a:p>
          <a:p>
            <a:r>
              <a:rPr lang="en" sz="700" b="1" dirty="0"/>
              <a:t>Goal 4</a:t>
            </a:r>
            <a:r>
              <a:rPr lang="en" sz="700" dirty="0"/>
              <a:t>: Fort Bend ISD will develop students' social-emotional, academic, literacy, language, and life skills in a safe and</a:t>
            </a:r>
            <a:endParaRPr sz="700" dirty="0"/>
          </a:p>
          <a:p>
            <a:r>
              <a:rPr lang="en" sz="700" dirty="0"/>
              <a:t>secure Collaborative Community at every school.</a:t>
            </a:r>
            <a:endParaRPr sz="700" dirty="0"/>
          </a:p>
          <a:p>
            <a:pPr algn="ctr"/>
            <a:endParaRPr lang="en-US" sz="700" b="1" dirty="0"/>
          </a:p>
          <a:p>
            <a:pPr algn="ctr"/>
            <a:endParaRPr lang="en-US" sz="700" b="1" dirty="0"/>
          </a:p>
          <a:p>
            <a:pPr algn="ctr"/>
            <a:endParaRPr sz="700" b="1" dirty="0"/>
          </a:p>
          <a:p>
            <a:pPr algn="ctr"/>
            <a:r>
              <a:rPr lang="en" sz="700" b="1" dirty="0"/>
              <a:t>Burton Elementary Campus Goals</a:t>
            </a:r>
          </a:p>
          <a:p>
            <a:pPr algn="ctr"/>
            <a:endParaRPr sz="700" b="1" dirty="0"/>
          </a:p>
          <a:p>
            <a:r>
              <a:rPr lang="en" sz="700" dirty="0"/>
              <a:t>By June 2025, WBE will increase the percentage of students showing growth in literacy on STAAR to above 70%. </a:t>
            </a:r>
          </a:p>
          <a:p>
            <a:r>
              <a:rPr lang="en" sz="700" dirty="0"/>
              <a:t>By June 2025, WBE will increase the percentage of students showing growth in math on STAAR to above 70%. </a:t>
            </a:r>
          </a:p>
          <a:p>
            <a:r>
              <a:rPr lang="en" sz="700" dirty="0"/>
              <a:t>By June 2025, WBE will increase the percentage of K-2 students reading on or above grade level according to BAS assessment at the EOY from 50% to 60%.</a:t>
            </a:r>
          </a:p>
          <a:p>
            <a:r>
              <a:rPr lang="en" sz="700" dirty="0"/>
              <a:t>By June 2025, WBE will increase the percentage of students meeting grade level standards on STAAR reading from 36% to 46% , STAAR math from 20% to 35%, STAAR Science from 13% to 30% and a 5% increase within sub groups. </a:t>
            </a:r>
          </a:p>
          <a:p>
            <a:r>
              <a:rPr lang="en" sz="700" dirty="0"/>
              <a:t>By June 2025, WBE will increase the percentage of students performing at/above grade level on EOY Ren 360 reading from 50% to 70% and math from 58% to 75%. </a:t>
            </a:r>
          </a:p>
          <a:p>
            <a:r>
              <a:rPr lang="en" sz="700" dirty="0"/>
              <a:t>By June 2025, WBE will increase the percentage of Pre-K students on track in Phonological Awareness on CIRCLE to 90%.</a:t>
            </a:r>
          </a:p>
          <a:p>
            <a:br>
              <a:rPr lang="en-US" dirty="0"/>
            </a:br>
            <a:endParaRPr lang="en-US" dirty="0"/>
          </a:p>
          <a:p>
            <a:endParaRPr sz="700" dirty="0"/>
          </a:p>
          <a:p>
            <a:endParaRPr sz="700" dirty="0"/>
          </a:p>
          <a:p>
            <a:pPr>
              <a:buClr>
                <a:schemeClr val="dk1"/>
              </a:buClr>
              <a:buSzPts val="1100"/>
            </a:pPr>
            <a:endParaRPr sz="1900" dirty="0"/>
          </a:p>
          <a:p>
            <a:endParaRPr sz="1900" dirty="0"/>
          </a:p>
        </p:txBody>
      </p:sp>
      <p:sp>
        <p:nvSpPr>
          <p:cNvPr id="69" name="Google Shape;69;p14"/>
          <p:cNvSpPr txBox="1"/>
          <p:nvPr/>
        </p:nvSpPr>
        <p:spPr>
          <a:xfrm>
            <a:off x="3677962" y="205866"/>
            <a:ext cx="2410200" cy="2027946"/>
          </a:xfrm>
          <a:prstGeom prst="rect">
            <a:avLst/>
          </a:prstGeom>
          <a:solidFill>
            <a:schemeClr val="bg1"/>
          </a:solidFill>
          <a:ln>
            <a:noFill/>
          </a:ln>
        </p:spPr>
        <p:txBody>
          <a:bodyPr spcFirstLastPara="1" wrap="square" lIns="91425" tIns="91425" rIns="91425" bIns="91425" anchor="t" anchorCtr="0">
            <a:noAutofit/>
          </a:bodyPr>
          <a:lstStyle/>
          <a:p>
            <a:pPr lvl="0" algn="ctr"/>
            <a:r>
              <a:rPr lang="en-US" sz="900" b="1" i="1" dirty="0"/>
              <a:t>In the 2</a:t>
            </a:r>
            <a:r>
              <a:rPr lang="en-US" sz="900" b="1" i="1" baseline="30000" dirty="0"/>
              <a:t>nd</a:t>
            </a:r>
            <a:r>
              <a:rPr lang="en-US" sz="900" b="1" i="1" dirty="0"/>
              <a:t> grade classroom</a:t>
            </a:r>
          </a:p>
          <a:p>
            <a:r>
              <a:rPr lang="en-US" sz="900" dirty="0"/>
              <a:t>The Second-Grade team will work with students and their families to help students achieve success in reading and math. We will work with families to support students in the following ways. </a:t>
            </a:r>
            <a:endParaRPr lang="en-US" sz="900" dirty="0">
              <a:cs typeface="Arial"/>
            </a:endParaRPr>
          </a:p>
          <a:p>
            <a:pPr marL="170974" indent="-170974">
              <a:buFont typeface="Arial,Sans-Serif" panose="020B0604020202020204" pitchFamily="34" charset="0"/>
              <a:buChar char="•"/>
            </a:pPr>
            <a:r>
              <a:rPr lang="en-US" sz="900" dirty="0"/>
              <a:t>Provide access for all students in Math and  provide addition and subtraction fact practice resources.</a:t>
            </a:r>
            <a:endParaRPr lang="en-US" sz="900" dirty="0">
              <a:cs typeface="Arial"/>
            </a:endParaRPr>
          </a:p>
          <a:p>
            <a:pPr marL="170974" indent="-170974">
              <a:buFont typeface="Arial,Sans-Serif" panose="020B0604020202020204" pitchFamily="34" charset="0"/>
              <a:buChar char="•"/>
            </a:pPr>
            <a:r>
              <a:rPr lang="en-US" sz="900" dirty="0"/>
              <a:t>Encourage reading using a variety of materials. </a:t>
            </a:r>
            <a:endParaRPr lang="en-US" sz="900" dirty="0">
              <a:cs typeface="Arial"/>
            </a:endParaRPr>
          </a:p>
          <a:p>
            <a:pPr marL="170974" indent="-170974">
              <a:buFont typeface="Arial,Sans-Serif" panose="020B0604020202020204" pitchFamily="34" charset="0"/>
              <a:buChar char="•"/>
            </a:pPr>
            <a:r>
              <a:rPr lang="en-US" sz="900" dirty="0"/>
              <a:t>Provide vocabulary in the 2nd Grade curriculum each week. </a:t>
            </a:r>
            <a:endParaRPr lang="en-US" sz="900" dirty="0">
              <a:cs typeface="Arial"/>
            </a:endParaRPr>
          </a:p>
          <a:p>
            <a:pPr marL="170974" indent="-170974">
              <a:lnSpc>
                <a:spcPct val="150000"/>
              </a:lnSpc>
              <a:buFont typeface="Arial" panose="020B0604020202020204" pitchFamily="34" charset="0"/>
              <a:buChar char="•"/>
            </a:pPr>
            <a:endParaRPr lang="en-US" sz="788" i="1" dirty="0">
              <a:cs typeface="Arial"/>
            </a:endParaRPr>
          </a:p>
          <a:p>
            <a:pPr lvl="0" algn="ctr"/>
            <a:endParaRPr lang="en-US" sz="900" b="1" dirty="0"/>
          </a:p>
        </p:txBody>
      </p:sp>
      <p:sp>
        <p:nvSpPr>
          <p:cNvPr id="70" name="Google Shape;70;p14"/>
          <p:cNvSpPr txBox="1"/>
          <p:nvPr/>
        </p:nvSpPr>
        <p:spPr>
          <a:xfrm>
            <a:off x="6552083" y="2080085"/>
            <a:ext cx="2480400" cy="1955202"/>
          </a:xfrm>
          <a:prstGeom prst="rect">
            <a:avLst/>
          </a:prstGeom>
          <a:solidFill>
            <a:schemeClr val="bg1"/>
          </a:solidFill>
          <a:ln>
            <a:noFill/>
          </a:ln>
        </p:spPr>
        <p:txBody>
          <a:bodyPr spcFirstLastPara="1" wrap="square" lIns="91425" tIns="91425" rIns="91425" bIns="91425" anchor="t" anchorCtr="0">
            <a:noAutofit/>
          </a:bodyPr>
          <a:lstStyle/>
          <a:p>
            <a:pPr algn="ctr"/>
            <a:r>
              <a:rPr lang="en" sz="900" b="1" dirty="0"/>
              <a:t>Our 2</a:t>
            </a:r>
            <a:r>
              <a:rPr lang="en" sz="900" b="1" baseline="30000" dirty="0"/>
              <a:t>nd</a:t>
            </a:r>
            <a:r>
              <a:rPr lang="en" sz="900" b="1" dirty="0"/>
              <a:t> Grade Parents</a:t>
            </a:r>
            <a:endParaRPr sz="900" b="1" dirty="0"/>
          </a:p>
          <a:p>
            <a:pPr marL="171446" indent="-171446">
              <a:lnSpc>
                <a:spcPct val="150000"/>
              </a:lnSpc>
              <a:buFont typeface="Arial" panose="020B0604020202020204" pitchFamily="34" charset="0"/>
              <a:buChar char="•"/>
            </a:pPr>
            <a:r>
              <a:rPr lang="en-US" sz="800" dirty="0"/>
              <a:t>Ensure your child actively participates in school daily, both synchronous and asynchronous</a:t>
            </a:r>
          </a:p>
          <a:p>
            <a:pPr marL="171446" indent="-171446">
              <a:lnSpc>
                <a:spcPct val="150000"/>
              </a:lnSpc>
              <a:buFont typeface="Arial" panose="020B0604020202020204" pitchFamily="34" charset="0"/>
              <a:buChar char="•"/>
            </a:pPr>
            <a:r>
              <a:rPr lang="en-US" sz="800" dirty="0"/>
              <a:t>Practice reading aloud and review math facts with students</a:t>
            </a:r>
          </a:p>
          <a:p>
            <a:pPr marL="171446" indent="-171446">
              <a:lnSpc>
                <a:spcPct val="150000"/>
              </a:lnSpc>
              <a:buFont typeface="Arial" panose="020B0604020202020204" pitchFamily="34" charset="0"/>
              <a:buChar char="•"/>
            </a:pPr>
            <a:r>
              <a:rPr lang="en-US" sz="800" dirty="0"/>
              <a:t>Assist with asynchronous assignments, but allow students to be challenged</a:t>
            </a:r>
          </a:p>
          <a:p>
            <a:pPr marL="171446" indent="-171446">
              <a:lnSpc>
                <a:spcPct val="150000"/>
              </a:lnSpc>
              <a:buFont typeface="Arial" panose="020B0604020202020204" pitchFamily="34" charset="0"/>
              <a:buChar char="•"/>
            </a:pPr>
            <a:r>
              <a:rPr lang="en-US" sz="800" dirty="0"/>
              <a:t>Communicate effectively with your child’s teacher about progress and concerns</a:t>
            </a:r>
            <a:endParaRPr sz="800" dirty="0"/>
          </a:p>
        </p:txBody>
      </p:sp>
      <p:pic>
        <p:nvPicPr>
          <p:cNvPr id="71" name="Google Shape;71;p14"/>
          <p:cNvPicPr preferRelativeResize="0"/>
          <p:nvPr/>
        </p:nvPicPr>
        <p:blipFill>
          <a:blip r:embed="rId3">
            <a:alphaModFix/>
          </a:blip>
          <a:stretch>
            <a:fillRect/>
          </a:stretch>
        </p:blipFill>
        <p:spPr>
          <a:xfrm>
            <a:off x="4068537" y="2267526"/>
            <a:ext cx="1254250" cy="818575"/>
          </a:xfrm>
          <a:prstGeom prst="rect">
            <a:avLst/>
          </a:prstGeom>
          <a:noFill/>
          <a:ln>
            <a:noFill/>
          </a:ln>
        </p:spPr>
      </p:pic>
      <p:pic>
        <p:nvPicPr>
          <p:cNvPr id="72" name="Google Shape;72;p14"/>
          <p:cNvPicPr preferRelativeResize="0"/>
          <p:nvPr/>
        </p:nvPicPr>
        <p:blipFill>
          <a:blip r:embed="rId4">
            <a:alphaModFix/>
          </a:blip>
          <a:stretch>
            <a:fillRect/>
          </a:stretch>
        </p:blipFill>
        <p:spPr>
          <a:xfrm>
            <a:off x="7118350" y="577578"/>
            <a:ext cx="1127126" cy="1071444"/>
          </a:xfrm>
          <a:prstGeom prst="rect">
            <a:avLst/>
          </a:prstGeom>
          <a:noFill/>
          <a:ln>
            <a:noFill/>
          </a:ln>
        </p:spPr>
      </p:pic>
      <p:sp>
        <p:nvSpPr>
          <p:cNvPr id="2" name="TextBox 1"/>
          <p:cNvSpPr txBox="1"/>
          <p:nvPr/>
        </p:nvSpPr>
        <p:spPr>
          <a:xfrm>
            <a:off x="3296210" y="3353098"/>
            <a:ext cx="3173707" cy="2215991"/>
          </a:xfrm>
          <a:prstGeom prst="rect">
            <a:avLst/>
          </a:prstGeom>
          <a:noFill/>
        </p:spPr>
        <p:txBody>
          <a:bodyPr wrap="square" rtlCol="0">
            <a:spAutoFit/>
          </a:bodyPr>
          <a:lstStyle/>
          <a:p>
            <a:pPr algn="ctr"/>
            <a:r>
              <a:rPr lang="en-US" sz="900" b="1" dirty="0"/>
              <a:t>Our 2</a:t>
            </a:r>
            <a:r>
              <a:rPr lang="en-US" sz="900" b="1" baseline="30000" dirty="0"/>
              <a:t>nd</a:t>
            </a:r>
            <a:r>
              <a:rPr lang="en-US" sz="900" b="1" dirty="0"/>
              <a:t> Grade Students</a:t>
            </a:r>
          </a:p>
          <a:p>
            <a:pPr marL="171446" indent="-171446">
              <a:lnSpc>
                <a:spcPct val="150000"/>
              </a:lnSpc>
              <a:buFont typeface="Arial" panose="020B0604020202020204" pitchFamily="34" charset="0"/>
              <a:buChar char="•"/>
            </a:pPr>
            <a:r>
              <a:rPr lang="en-US" sz="800" dirty="0"/>
              <a:t>Will come prepared for rigorous lessons and high expectations daily</a:t>
            </a:r>
          </a:p>
          <a:p>
            <a:pPr marL="171446" indent="-171446">
              <a:lnSpc>
                <a:spcPct val="150000"/>
              </a:lnSpc>
              <a:buFont typeface="Arial" panose="020B0604020202020204" pitchFamily="34" charset="0"/>
              <a:buChar char="•"/>
            </a:pPr>
            <a:r>
              <a:rPr lang="en-US" sz="800" dirty="0"/>
              <a:t>Try their best, even when the task seems hard</a:t>
            </a:r>
          </a:p>
          <a:p>
            <a:pPr marL="171446" indent="-171446">
              <a:lnSpc>
                <a:spcPct val="150000"/>
              </a:lnSpc>
              <a:buFont typeface="Arial" panose="020B0604020202020204" pitchFamily="34" charset="0"/>
              <a:buChar char="•"/>
            </a:pPr>
            <a:r>
              <a:rPr lang="en-US" sz="800" dirty="0"/>
              <a:t>Use encouraging words toward themselves and others</a:t>
            </a:r>
          </a:p>
          <a:p>
            <a:pPr marL="171446" indent="-171446">
              <a:lnSpc>
                <a:spcPct val="150000"/>
              </a:lnSpc>
              <a:buFont typeface="Arial" panose="020B0604020202020204" pitchFamily="34" charset="0"/>
              <a:buChar char="•"/>
            </a:pPr>
            <a:r>
              <a:rPr lang="en-US" sz="800" dirty="0"/>
              <a:t>Engage in meaningful reading time for a minimum of 30 minutes a day</a:t>
            </a:r>
            <a:endParaRPr lang="en-US" sz="1200" dirty="0"/>
          </a:p>
          <a:p>
            <a:endParaRPr lang="en-US" sz="1900" dirty="0"/>
          </a:p>
          <a:p>
            <a:endParaRPr lang="en-US" sz="1900" dirty="0"/>
          </a:p>
          <a:p>
            <a:endParaRPr lang="en-US" sz="1900" dirty="0"/>
          </a:p>
        </p:txBody>
      </p:sp>
    </p:spTree>
    <p:extLst>
      <p:ext uri="{BB962C8B-B14F-4D97-AF65-F5344CB8AC3E}">
        <p14:creationId xmlns:p14="http://schemas.microsoft.com/office/powerpoint/2010/main" val="246355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368100" y="204700"/>
            <a:ext cx="2184300" cy="672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Walter Moses Burton Elementary</a:t>
            </a:r>
            <a:endParaRPr sz="900" b="1" dirty="0"/>
          </a:p>
          <a:p>
            <a:pPr marL="0" lvl="0" indent="0" algn="ctr">
              <a:spcBef>
                <a:spcPts val="0"/>
              </a:spcBef>
              <a:spcAft>
                <a:spcPts val="0"/>
              </a:spcAft>
              <a:buNone/>
            </a:pPr>
            <a:r>
              <a:rPr lang="en" sz="900" b="1" dirty="0"/>
              <a:t>Family School Compact</a:t>
            </a:r>
            <a:endParaRPr sz="900" b="1" dirty="0"/>
          </a:p>
          <a:p>
            <a:pPr marL="0" lvl="0" indent="0" algn="ctr">
              <a:spcBef>
                <a:spcPts val="0"/>
              </a:spcBef>
              <a:spcAft>
                <a:spcPts val="0"/>
              </a:spcAft>
              <a:buNone/>
            </a:pPr>
            <a:r>
              <a:rPr lang="en" sz="900" b="1" dirty="0"/>
              <a:t>Third Grade</a:t>
            </a:r>
            <a:endParaRPr sz="900" b="1" dirty="0"/>
          </a:p>
          <a:p>
            <a:pPr marL="0" lvl="0" indent="0" algn="ctr">
              <a:spcBef>
                <a:spcPts val="0"/>
              </a:spcBef>
              <a:spcAft>
                <a:spcPts val="0"/>
              </a:spcAft>
              <a:buNone/>
            </a:pPr>
            <a:r>
              <a:rPr lang="en" sz="900" b="1" dirty="0"/>
              <a:t>24-25 School Year</a:t>
            </a:r>
            <a:endParaRPr sz="900" b="1" dirty="0"/>
          </a:p>
        </p:txBody>
      </p:sp>
      <p:sp>
        <p:nvSpPr>
          <p:cNvPr id="56" name="Google Shape;56;p13"/>
          <p:cNvSpPr txBox="1"/>
          <p:nvPr/>
        </p:nvSpPr>
        <p:spPr>
          <a:xfrm>
            <a:off x="3049925" y="2140975"/>
            <a:ext cx="2961825" cy="1235325"/>
          </a:xfrm>
          <a:prstGeom prst="rect">
            <a:avLst/>
          </a:prstGeom>
          <a:noFill/>
          <a:ln>
            <a:noFill/>
          </a:ln>
        </p:spPr>
        <p:txBody>
          <a:bodyPr spcFirstLastPara="1" wrap="square" lIns="91425" tIns="91425" rIns="91425" bIns="91425" anchor="t" anchorCtr="0">
            <a:noAutofit/>
          </a:bodyPr>
          <a:lstStyle/>
          <a:p>
            <a:pPr algn="ctr"/>
            <a:endParaRPr lang="en" sz="900" b="1"/>
          </a:p>
          <a:p>
            <a:pPr marL="0" lvl="0" indent="0" algn="ctr">
              <a:spcBef>
                <a:spcPts val="0"/>
              </a:spcBef>
              <a:spcAft>
                <a:spcPts val="0"/>
              </a:spcAft>
              <a:buNone/>
            </a:pPr>
            <a:r>
              <a:rPr lang="en" sz="900" b="1"/>
              <a:t>Mission Statement</a:t>
            </a:r>
            <a:endParaRPr lang="en"/>
          </a:p>
          <a:p>
            <a:pPr algn="ctr"/>
            <a:r>
              <a:rPr lang="en-US" sz="900"/>
              <a:t>At Burton Elementary, we are an academic force that partners with parents to guide a community of learners toward reaching their full potential by being committed to service and setting high expectations for academic excellence.   </a:t>
            </a:r>
            <a:endParaRPr sz="900"/>
          </a:p>
        </p:txBody>
      </p:sp>
      <p:sp>
        <p:nvSpPr>
          <p:cNvPr id="57" name="Google Shape;57;p13"/>
          <p:cNvSpPr txBox="1"/>
          <p:nvPr/>
        </p:nvSpPr>
        <p:spPr>
          <a:xfrm>
            <a:off x="3510650" y="3947950"/>
            <a:ext cx="2049900" cy="95535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b="1" dirty="0"/>
              <a:t>1625 Hunter Green Lane</a:t>
            </a:r>
            <a:endParaRPr lang="en-US" sz="700" b="1" dirty="0"/>
          </a:p>
          <a:p>
            <a:pPr marL="0" lvl="0" indent="0" algn="ctr" rtl="0">
              <a:spcBef>
                <a:spcPts val="0"/>
              </a:spcBef>
              <a:spcAft>
                <a:spcPts val="0"/>
              </a:spcAft>
              <a:buNone/>
            </a:pPr>
            <a:r>
              <a:rPr lang="en" sz="700" b="1" dirty="0"/>
              <a:t>Fresno, TX 77545</a:t>
            </a:r>
            <a:endParaRPr sz="700" b="1" dirty="0"/>
          </a:p>
          <a:p>
            <a:pPr marL="0" lvl="0" indent="0" algn="ctr">
              <a:spcBef>
                <a:spcPts val="0"/>
              </a:spcBef>
              <a:spcAft>
                <a:spcPts val="0"/>
              </a:spcAft>
              <a:buNone/>
            </a:pPr>
            <a:r>
              <a:rPr lang="en" sz="700" b="1" dirty="0"/>
              <a:t>281-634-5050</a:t>
            </a:r>
            <a:endParaRPr sz="700" b="1" dirty="0"/>
          </a:p>
          <a:p>
            <a:pPr lvl="0" algn="ctr"/>
            <a:r>
              <a:rPr lang="en-US" sz="700" dirty="0">
                <a:hlinkClick r:id="rId3"/>
              </a:rPr>
              <a:t>https://www.fortbendisd.com/Page/46352</a:t>
            </a:r>
            <a:endParaRPr lang="en-US" sz="700" dirty="0"/>
          </a:p>
          <a:p>
            <a:pPr lvl="0" algn="ctr"/>
            <a:endParaRPr lang="en-US" sz="700" dirty="0"/>
          </a:p>
          <a:p>
            <a:pPr lvl="0" algn="ctr"/>
            <a:r>
              <a:rPr lang="fr-FR" sz="700" dirty="0"/>
              <a:t>Charles, Kimberly, Principal
Colter, Michelle  Assistant Principal</a:t>
            </a:r>
            <a:endParaRPr lang="fr-FR" sz="800" dirty="0"/>
          </a:p>
          <a:p>
            <a:pPr marL="0" lvl="0" indent="0" algn="ctr">
              <a:spcBef>
                <a:spcPts val="0"/>
              </a:spcBef>
              <a:spcAft>
                <a:spcPts val="0"/>
              </a:spcAft>
              <a:buNone/>
            </a:pPr>
            <a:endParaRPr dirty="0"/>
          </a:p>
        </p:txBody>
      </p:sp>
      <p:sp>
        <p:nvSpPr>
          <p:cNvPr id="58" name="Google Shape;58;p13"/>
          <p:cNvSpPr txBox="1"/>
          <p:nvPr/>
        </p:nvSpPr>
        <p:spPr>
          <a:xfrm>
            <a:off x="355200" y="204700"/>
            <a:ext cx="2690100" cy="270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b="1"/>
              <a:t>What is a Family School Compact?-</a:t>
            </a:r>
            <a:r>
              <a:rPr lang="en" sz="800"/>
              <a:t>A Family-School Compact is an action plan to enhance schools and promote student success.</a:t>
            </a:r>
            <a:endParaRPr sz="800"/>
          </a:p>
          <a:p>
            <a:pPr marL="0" lvl="0" indent="0" rtl="0">
              <a:spcBef>
                <a:spcPts val="0"/>
              </a:spcBef>
              <a:spcAft>
                <a:spcPts val="0"/>
              </a:spcAft>
              <a:buClr>
                <a:schemeClr val="dk1"/>
              </a:buClr>
              <a:buSzPts val="1100"/>
              <a:buFont typeface="Arial"/>
              <a:buNone/>
            </a:pPr>
            <a:r>
              <a:rPr lang="en" sz="800"/>
              <a:t>The Family-School Compact describes how Burton Elementary and families can work together to help children achieve the State’s high standards. It outlines how parents, the school staff, and students will share responsibility for improved student academic achievement. Compacts are discussed with parents/guardians and students during Parent/Teacher conferences. This is when compacts are shared and teachers discuss the details of the teacher, parent and student roles as outlined in the compact. Feedback, and request for any additional support, are welcome at any time. Our Compact describes what the school will provide to students and parents, how communication will take place, and how teachers will help students develop necessary skills. It outlines what strategies families can use at home to support their child’s learning. These components are linked to our Campus Improvement Plan (CIP).</a:t>
            </a:r>
            <a:endParaRPr sz="800"/>
          </a:p>
          <a:p>
            <a:pPr marL="0" lvl="0" indent="0">
              <a:spcBef>
                <a:spcPts val="0"/>
              </a:spcBef>
              <a:spcAft>
                <a:spcPts val="0"/>
              </a:spcAft>
              <a:buNone/>
            </a:pPr>
            <a:endParaRPr sz="1000"/>
          </a:p>
        </p:txBody>
      </p:sp>
      <p:sp>
        <p:nvSpPr>
          <p:cNvPr id="59" name="Google Shape;59;p13"/>
          <p:cNvSpPr txBox="1"/>
          <p:nvPr/>
        </p:nvSpPr>
        <p:spPr>
          <a:xfrm>
            <a:off x="310225" y="2935175"/>
            <a:ext cx="2621700" cy="210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b="1"/>
              <a:t>Jointly Developed</a:t>
            </a:r>
            <a:r>
              <a:rPr lang="en" sz="800"/>
              <a:t>-Parents, staff, and students of Burton Elementary contributed to the development of this compact. Feedback from surveys, input at meetings, and evaluation of current parent involvement practices were all considered. Meetings are held each year to review the compact and to make necessary changes. The compact ensures that students are provided with the best opportunity for academic achievement by the school and family working together. Parents are welcome to contribute comments at any time as the compact will be referenced throughout the year. </a:t>
            </a:r>
            <a:endParaRPr sz="800"/>
          </a:p>
        </p:txBody>
      </p:sp>
      <p:sp>
        <p:nvSpPr>
          <p:cNvPr id="60" name="Google Shape;60;p13"/>
          <p:cNvSpPr txBox="1"/>
          <p:nvPr/>
        </p:nvSpPr>
        <p:spPr>
          <a:xfrm>
            <a:off x="3282050" y="3061575"/>
            <a:ext cx="2507100" cy="967086"/>
          </a:xfrm>
          <a:prstGeom prst="rect">
            <a:avLst/>
          </a:prstGeom>
          <a:noFill/>
          <a:ln>
            <a:noFill/>
          </a:ln>
        </p:spPr>
        <p:txBody>
          <a:bodyPr spcFirstLastPara="1" wrap="square" lIns="91425" tIns="91425" rIns="91425" bIns="91425" anchor="t" anchorCtr="0">
            <a:noAutofit/>
          </a:bodyPr>
          <a:lstStyle/>
          <a:p>
            <a:pPr algn="ctr">
              <a:buClr>
                <a:schemeClr val="dk1"/>
              </a:buClr>
              <a:buSzPts val="1100"/>
            </a:pPr>
            <a:endParaRPr lang="en" sz="1000" b="1"/>
          </a:p>
          <a:p>
            <a:pPr marL="0" lvl="0" indent="0" algn="ctr">
              <a:spcBef>
                <a:spcPts val="0"/>
              </a:spcBef>
              <a:spcAft>
                <a:spcPts val="0"/>
              </a:spcAft>
              <a:buSzPts val="1100"/>
              <a:buFont typeface="Arial"/>
              <a:buNone/>
            </a:pPr>
            <a:r>
              <a:rPr lang="en" sz="1000" b="1"/>
              <a:t>Vision</a:t>
            </a:r>
            <a:endParaRPr sz="1000" b="1"/>
          </a:p>
          <a:p>
            <a:pPr marL="0" lvl="0" indent="0" algn="ctr">
              <a:spcBef>
                <a:spcPts val="0"/>
              </a:spcBef>
              <a:spcAft>
                <a:spcPts val="0"/>
              </a:spcAft>
              <a:buNone/>
            </a:pPr>
            <a:r>
              <a:rPr lang="en-US" sz="900"/>
              <a:t>At Burton Elementary, every child will be inspired and motivated to become a life-long learner and productive citizen in our society.  </a:t>
            </a:r>
            <a:endParaRPr sz="900"/>
          </a:p>
        </p:txBody>
      </p:sp>
      <p:sp>
        <p:nvSpPr>
          <p:cNvPr id="61" name="Google Shape;61;p13"/>
          <p:cNvSpPr txBox="1"/>
          <p:nvPr/>
        </p:nvSpPr>
        <p:spPr>
          <a:xfrm>
            <a:off x="6343375" y="113250"/>
            <a:ext cx="2378100" cy="2710754"/>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Building Partnerships</a:t>
            </a:r>
            <a:r>
              <a:rPr lang="en" sz="800" dirty="0"/>
              <a:t>-Burton Elementary is committed to providing families with resources and opportunities for learning in order to assist parents in working with their child.</a:t>
            </a:r>
            <a:endParaRPr sz="800" dirty="0"/>
          </a:p>
          <a:p>
            <a:pPr marL="0" lvl="0" indent="0">
              <a:spcBef>
                <a:spcPts val="0"/>
              </a:spcBef>
              <a:spcAft>
                <a:spcPts val="0"/>
              </a:spcAft>
              <a:buClr>
                <a:schemeClr val="dk1"/>
              </a:buClr>
              <a:buSzPts val="1100"/>
              <a:buFont typeface="Arial"/>
              <a:buNone/>
            </a:pPr>
            <a:r>
              <a:rPr lang="en" sz="800" dirty="0"/>
              <a:t>Our Parent Resource Center is located in room Extended Day and offers educational parent trainings, books and other materials available for parents to borrow for free. In addition, we also have computers with internet access available for parent use</a:t>
            </a:r>
            <a:r>
              <a:rPr lang="en" sz="800" b="1" dirty="0"/>
              <a:t>. The parent resource center is open every school day, from 9:00 a.m. 2:00 p.m.</a:t>
            </a:r>
          </a:p>
          <a:p>
            <a:pPr marL="0" lvl="0" indent="0">
              <a:spcBef>
                <a:spcPts val="0"/>
              </a:spcBef>
              <a:spcAft>
                <a:spcPts val="0"/>
              </a:spcAft>
              <a:buClr>
                <a:schemeClr val="dk1"/>
              </a:buClr>
              <a:buSzPts val="1100"/>
              <a:buFont typeface="Arial"/>
              <a:buNone/>
            </a:pPr>
            <a:endParaRPr sz="800" dirty="0"/>
          </a:p>
          <a:p>
            <a:pPr marL="0" lvl="0" indent="0">
              <a:spcBef>
                <a:spcPts val="0"/>
              </a:spcBef>
              <a:spcAft>
                <a:spcPts val="0"/>
              </a:spcAft>
              <a:buClr>
                <a:schemeClr val="dk1"/>
              </a:buClr>
              <a:buSzPts val="1100"/>
              <a:buFont typeface="Arial"/>
              <a:buNone/>
            </a:pPr>
            <a:r>
              <a:rPr lang="en" sz="800" dirty="0"/>
              <a:t>A variety of Parent Involvement opportunities and Family Learning Nights are offered throughout the year, providing information on topics such as helping your child in Math and Reading, Understanding Tests and Assessments, Grade Level Learning Expectations, Helping with Homework, and more. </a:t>
            </a:r>
            <a:endParaRPr sz="800"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6407875" y="2824004"/>
            <a:ext cx="2313600" cy="207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b="1" dirty="0"/>
              <a:t>Communication About Student Learning-</a:t>
            </a:r>
            <a:endParaRPr lang="en-US" sz="800" b="1" dirty="0"/>
          </a:p>
          <a:p>
            <a:pPr lvl="0">
              <a:buSzPts val="1100"/>
            </a:pPr>
            <a:r>
              <a:rPr lang="en" sz="800" dirty="0"/>
              <a:t>Burton Elementary recognizes the importance of frequent, consistent and specific communication with parents. Parent-Teacher Conferences will take place in the fall and spring of the 24-25 school year. Student Report Cards are issued every nine weeks, in addition to progress reports after the 4</a:t>
            </a:r>
            <a:r>
              <a:rPr lang="en" sz="800" baseline="30000" dirty="0"/>
              <a:t>th</a:t>
            </a:r>
            <a:r>
              <a:rPr lang="en" sz="800" dirty="0"/>
              <a:t> week of each nine weeks. Campus information may be accessed through Skyward Family Access, as well as, Schoology. Volunteering will be offered throughout the year. </a:t>
            </a:r>
            <a:r>
              <a:rPr lang="en-US" sz="800" b="1" i="1" dirty="0"/>
              <a:t>Please contact Verenis Villasana for volunteer opportunities at 281-634-3129 or Verenis.villasana@fortbendisd.gov</a:t>
            </a:r>
          </a:p>
          <a:p>
            <a:pPr marL="0" lvl="0" indent="0">
              <a:spcBef>
                <a:spcPts val="0"/>
              </a:spcBef>
              <a:spcAft>
                <a:spcPts val="0"/>
              </a:spcAft>
              <a:buClr>
                <a:schemeClr val="dk1"/>
              </a:buClr>
              <a:buSzPts val="1100"/>
              <a:buFont typeface="Arial"/>
              <a:buNone/>
            </a:pPr>
            <a:endParaRPr dirty="0"/>
          </a:p>
        </p:txBody>
      </p:sp>
      <p:pic>
        <p:nvPicPr>
          <p:cNvPr id="12" name="Picture 11">
            <a:extLst>
              <a:ext uri="{FF2B5EF4-FFF2-40B4-BE49-F238E27FC236}">
                <a16:creationId xmlns:a16="http://schemas.microsoft.com/office/drawing/2014/main" id="{FF977235-5E96-4A3B-B936-FF8B446C0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2958" y="1005776"/>
            <a:ext cx="1526939" cy="1140115"/>
          </a:xfrm>
          <a:prstGeom prst="rect">
            <a:avLst/>
          </a:prstGeom>
        </p:spPr>
      </p:pic>
    </p:spTree>
    <p:extLst>
      <p:ext uri="{BB962C8B-B14F-4D97-AF65-F5344CB8AC3E}">
        <p14:creationId xmlns:p14="http://schemas.microsoft.com/office/powerpoint/2010/main" val="128163629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65BAEAE73F394FB32EBAEC7FEE153A" ma:contentTypeVersion="16" ma:contentTypeDescription="Create a new document." ma:contentTypeScope="" ma:versionID="d8809442f3d0445ecefa471b4012eb76">
  <xsd:schema xmlns:xsd="http://www.w3.org/2001/XMLSchema" xmlns:xs="http://www.w3.org/2001/XMLSchema" xmlns:p="http://schemas.microsoft.com/office/2006/metadata/properties" xmlns:ns3="4750b8f9-26ae-4475-b728-a1bc002c8017" xmlns:ns4="d9fff151-330e-4902-a88c-dc4fbba0fe09" targetNamespace="http://schemas.microsoft.com/office/2006/metadata/properties" ma:root="true" ma:fieldsID="a8414aa7ac922d7f6b08b8dc0681dd78" ns3:_="" ns4:_="">
    <xsd:import namespace="4750b8f9-26ae-4475-b728-a1bc002c8017"/>
    <xsd:import namespace="d9fff151-330e-4902-a88c-dc4fbba0fe0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0b8f9-26ae-4475-b728-a1bc002c80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fff151-330e-4902-a88c-dc4fbba0fe0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9fff151-330e-4902-a88c-dc4fbba0fe09" xsi:nil="true"/>
  </documentManagement>
</p:properties>
</file>

<file path=customXml/itemProps1.xml><?xml version="1.0" encoding="utf-8"?>
<ds:datastoreItem xmlns:ds="http://schemas.openxmlformats.org/officeDocument/2006/customXml" ds:itemID="{C5C7C989-8C46-4787-B89C-7CF60B8958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0b8f9-26ae-4475-b728-a1bc002c8017"/>
    <ds:schemaRef ds:uri="d9fff151-330e-4902-a88c-dc4fbba0fe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610553-A567-48B9-95C3-F1C8B0EA12A6}">
  <ds:schemaRefs>
    <ds:schemaRef ds:uri="http://schemas.microsoft.com/sharepoint/v3/contenttype/forms"/>
  </ds:schemaRefs>
</ds:datastoreItem>
</file>

<file path=customXml/itemProps3.xml><?xml version="1.0" encoding="utf-8"?>
<ds:datastoreItem xmlns:ds="http://schemas.openxmlformats.org/officeDocument/2006/customXml" ds:itemID="{4AF0C41F-44D8-4341-950D-F9EBBDB76F61}">
  <ds:schemaRefs>
    <ds:schemaRef ds:uri="d9fff151-330e-4902-a88c-dc4fbba0fe09"/>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4750b8f9-26ae-4475-b728-a1bc002c8017"/>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247</TotalTime>
  <Words>7616</Words>
  <Application>Microsoft Office PowerPoint</Application>
  <PresentationFormat>On-screen Show (16:9)</PresentationFormat>
  <Paragraphs>493</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Arial,Sans-Serif</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Lakisha</dc:creator>
  <cp:lastModifiedBy>Villasana, Verenis</cp:lastModifiedBy>
  <cp:revision>40</cp:revision>
  <cp:lastPrinted>2023-09-29T14:41:53Z</cp:lastPrinted>
  <dcterms:modified xsi:type="dcterms:W3CDTF">2024-09-03T18:31:09Z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0x0101003065BAEAE73F394FB32EBAEC7FEE153A</vt:lpwstr>
  </property>
</Properties>
</file>